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1"/>
  </p:notesMasterIdLst>
  <p:sldIdLst>
    <p:sldId id="256" r:id="rId2"/>
    <p:sldId id="292" r:id="rId3"/>
    <p:sldId id="277" r:id="rId4"/>
    <p:sldId id="278" r:id="rId5"/>
    <p:sldId id="279" r:id="rId6"/>
    <p:sldId id="280" r:id="rId7"/>
    <p:sldId id="295" r:id="rId8"/>
    <p:sldId id="263" r:id="rId9"/>
    <p:sldId id="282" r:id="rId10"/>
    <p:sldId id="283" r:id="rId11"/>
    <p:sldId id="284" r:id="rId12"/>
    <p:sldId id="285" r:id="rId13"/>
    <p:sldId id="286" r:id="rId14"/>
    <p:sldId id="268" r:id="rId15"/>
    <p:sldId id="269" r:id="rId16"/>
    <p:sldId id="270" r:id="rId17"/>
    <p:sldId id="293" r:id="rId18"/>
    <p:sldId id="271" r:id="rId19"/>
    <p:sldId id="272" r:id="rId20"/>
    <p:sldId id="287" r:id="rId21"/>
    <p:sldId id="259" r:id="rId22"/>
    <p:sldId id="274" r:id="rId23"/>
    <p:sldId id="275" r:id="rId24"/>
    <p:sldId id="294" r:id="rId25"/>
    <p:sldId id="288" r:id="rId26"/>
    <p:sldId id="289" r:id="rId27"/>
    <p:sldId id="290" r:id="rId28"/>
    <p:sldId id="291" r:id="rId29"/>
    <p:sldId id="262"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5DD748-FE39-47FD-9A51-CE9A98551E45}"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AEDECAC7-6B30-4FB7-A664-A91D963EA3AA}">
      <dgm:prSet phldrT="[Text]" custT="1"/>
      <dgm:spPr/>
      <dgm:t>
        <a:bodyPr/>
        <a:lstStyle/>
        <a:p>
          <a:r>
            <a:rPr lang="en-US" sz="1600" dirty="0" smtClean="0">
              <a:solidFill>
                <a:schemeClr val="tx1"/>
              </a:solidFill>
              <a:latin typeface="Goudy Old Style" pitchFamily="18" charset="0"/>
            </a:rPr>
            <a:t>Study on Existing Methods and Algorithms based on Face Recognition</a:t>
          </a:r>
          <a:endParaRPr lang="en-US" sz="1600" dirty="0">
            <a:solidFill>
              <a:schemeClr val="tx1"/>
            </a:solidFill>
            <a:latin typeface="Goudy Old Style" pitchFamily="18" charset="0"/>
          </a:endParaRPr>
        </a:p>
      </dgm:t>
    </dgm:pt>
    <dgm:pt modelId="{BA953D3A-9936-42D7-AC18-81034C9CA35F}" type="parTrans" cxnId="{F6E60FEE-B640-4A3E-A036-F362D5963742}">
      <dgm:prSet/>
      <dgm:spPr/>
      <dgm:t>
        <a:bodyPr/>
        <a:lstStyle/>
        <a:p>
          <a:endParaRPr lang="en-US"/>
        </a:p>
      </dgm:t>
    </dgm:pt>
    <dgm:pt modelId="{C0535C7B-F42A-4D17-98AD-CB336D74DF3D}" type="sibTrans" cxnId="{F6E60FEE-B640-4A3E-A036-F362D5963742}">
      <dgm:prSet/>
      <dgm:spPr/>
      <dgm:t>
        <a:bodyPr/>
        <a:lstStyle/>
        <a:p>
          <a:endParaRPr lang="en-US"/>
        </a:p>
      </dgm:t>
    </dgm:pt>
    <dgm:pt modelId="{8976691D-5432-41A2-88E0-DAF363292E5D}">
      <dgm:prSet phldrT="[Text]" custT="1"/>
      <dgm:spPr/>
      <dgm:t>
        <a:bodyPr/>
        <a:lstStyle/>
        <a:p>
          <a:r>
            <a:rPr lang="en-US" sz="1600" dirty="0" smtClean="0">
              <a:solidFill>
                <a:schemeClr val="tx1"/>
              </a:solidFill>
              <a:latin typeface="Goudy Old Style" pitchFamily="18" charset="0"/>
            </a:rPr>
            <a:t>Detailed Study on Uncontrollable Factors Affecting Face Recognition </a:t>
          </a:r>
          <a:endParaRPr lang="en-US" sz="1600" dirty="0">
            <a:solidFill>
              <a:schemeClr val="tx1"/>
            </a:solidFill>
            <a:latin typeface="Goudy Old Style" pitchFamily="18" charset="0"/>
          </a:endParaRPr>
        </a:p>
      </dgm:t>
    </dgm:pt>
    <dgm:pt modelId="{3CF3FE95-3AB6-42CB-AD5F-CBC22F74C10F}" type="parTrans" cxnId="{D36F8297-32C9-40E9-A42E-D28549959779}">
      <dgm:prSet/>
      <dgm:spPr/>
      <dgm:t>
        <a:bodyPr/>
        <a:lstStyle/>
        <a:p>
          <a:endParaRPr lang="en-US"/>
        </a:p>
      </dgm:t>
    </dgm:pt>
    <dgm:pt modelId="{802369E4-89FD-42DD-AB99-9FF44CD39159}" type="sibTrans" cxnId="{D36F8297-32C9-40E9-A42E-D28549959779}">
      <dgm:prSet/>
      <dgm:spPr/>
      <dgm:t>
        <a:bodyPr/>
        <a:lstStyle/>
        <a:p>
          <a:endParaRPr lang="en-US"/>
        </a:p>
      </dgm:t>
    </dgm:pt>
    <dgm:pt modelId="{83B70711-CA3D-402E-BBB3-969BD4A73193}">
      <dgm:prSet phldrT="[Text]" custT="1"/>
      <dgm:spPr/>
      <dgm:t>
        <a:bodyPr/>
        <a:lstStyle/>
        <a:p>
          <a:r>
            <a:rPr lang="en-US" sz="1600" dirty="0" smtClean="0">
              <a:solidFill>
                <a:schemeClr val="tx1"/>
              </a:solidFill>
              <a:latin typeface="Goudy Old Style" pitchFamily="18" charset="0"/>
            </a:rPr>
            <a:t>Selecting Pose Variation Problem as Main Domain</a:t>
          </a:r>
          <a:endParaRPr lang="en-US" sz="1600" dirty="0">
            <a:solidFill>
              <a:schemeClr val="tx1"/>
            </a:solidFill>
            <a:latin typeface="Goudy Old Style" pitchFamily="18" charset="0"/>
          </a:endParaRPr>
        </a:p>
      </dgm:t>
    </dgm:pt>
    <dgm:pt modelId="{F8445ADE-4FBC-487F-9330-B336B57D0A66}" type="parTrans" cxnId="{76681DB1-05E3-499F-91E0-850633C18649}">
      <dgm:prSet/>
      <dgm:spPr/>
      <dgm:t>
        <a:bodyPr/>
        <a:lstStyle/>
        <a:p>
          <a:endParaRPr lang="en-US"/>
        </a:p>
      </dgm:t>
    </dgm:pt>
    <dgm:pt modelId="{274FA33A-F2C7-4B5F-B1DF-CB8BBD1999E9}" type="sibTrans" cxnId="{76681DB1-05E3-499F-91E0-850633C18649}">
      <dgm:prSet/>
      <dgm:spPr/>
      <dgm:t>
        <a:bodyPr/>
        <a:lstStyle/>
        <a:p>
          <a:endParaRPr lang="en-US"/>
        </a:p>
      </dgm:t>
    </dgm:pt>
    <dgm:pt modelId="{DFA40713-A11A-48AE-92DB-65B07C5B2338}">
      <dgm:prSet custT="1"/>
      <dgm:spPr/>
      <dgm:t>
        <a:bodyPr/>
        <a:lstStyle/>
        <a:p>
          <a:r>
            <a:rPr lang="en-US" sz="1600" dirty="0" smtClean="0">
              <a:solidFill>
                <a:schemeClr val="tx1"/>
              </a:solidFill>
              <a:latin typeface="Goudy Old Style" pitchFamily="18" charset="0"/>
            </a:rPr>
            <a:t>Learning about CNN and Various Layers in it</a:t>
          </a:r>
          <a:endParaRPr lang="en-US" sz="1600" dirty="0">
            <a:solidFill>
              <a:schemeClr val="tx1"/>
            </a:solidFill>
            <a:latin typeface="Goudy Old Style" pitchFamily="18" charset="0"/>
          </a:endParaRPr>
        </a:p>
      </dgm:t>
    </dgm:pt>
    <dgm:pt modelId="{F252E9CE-6801-4EE7-8C87-87982DE9ACD2}" type="parTrans" cxnId="{C9EB8459-7666-4D00-9313-65A4299C4212}">
      <dgm:prSet/>
      <dgm:spPr/>
      <dgm:t>
        <a:bodyPr/>
        <a:lstStyle/>
        <a:p>
          <a:endParaRPr lang="en-US"/>
        </a:p>
      </dgm:t>
    </dgm:pt>
    <dgm:pt modelId="{25617859-76C5-47D9-9D79-4FA321CFD741}" type="sibTrans" cxnId="{C9EB8459-7666-4D00-9313-65A4299C4212}">
      <dgm:prSet/>
      <dgm:spPr/>
      <dgm:t>
        <a:bodyPr/>
        <a:lstStyle/>
        <a:p>
          <a:endParaRPr lang="en-US"/>
        </a:p>
      </dgm:t>
    </dgm:pt>
    <dgm:pt modelId="{508B64C7-3133-4702-9500-A47B406B2AE6}">
      <dgm:prSet custT="1"/>
      <dgm:spPr/>
      <dgm:t>
        <a:bodyPr/>
        <a:lstStyle/>
        <a:p>
          <a:r>
            <a:rPr lang="en-US" sz="1600" dirty="0" smtClean="0">
              <a:solidFill>
                <a:schemeClr val="tx1"/>
              </a:solidFill>
              <a:latin typeface="Goudy Old Style" pitchFamily="18" charset="0"/>
            </a:rPr>
            <a:t>Choosing Ideal CNN Parameter to Overcome Pose Variation Problem</a:t>
          </a:r>
          <a:endParaRPr lang="en-US" sz="1600" dirty="0">
            <a:solidFill>
              <a:schemeClr val="tx1"/>
            </a:solidFill>
            <a:latin typeface="Goudy Old Style" pitchFamily="18" charset="0"/>
          </a:endParaRPr>
        </a:p>
      </dgm:t>
    </dgm:pt>
    <dgm:pt modelId="{00437A6A-61A5-4149-A833-D25A4428DD06}" type="parTrans" cxnId="{84A9F94A-B602-4314-9E2D-31AE6B242E99}">
      <dgm:prSet/>
      <dgm:spPr/>
      <dgm:t>
        <a:bodyPr/>
        <a:lstStyle/>
        <a:p>
          <a:endParaRPr lang="en-US"/>
        </a:p>
      </dgm:t>
    </dgm:pt>
    <dgm:pt modelId="{BD39613C-3183-4102-BABA-4FCA1931C16A}" type="sibTrans" cxnId="{84A9F94A-B602-4314-9E2D-31AE6B242E99}">
      <dgm:prSet/>
      <dgm:spPr/>
      <dgm:t>
        <a:bodyPr/>
        <a:lstStyle/>
        <a:p>
          <a:endParaRPr lang="en-US"/>
        </a:p>
      </dgm:t>
    </dgm:pt>
    <dgm:pt modelId="{5BE745BC-3C2D-4B76-AFDB-F43D90DF02F4}">
      <dgm:prSet custT="1"/>
      <dgm:spPr/>
      <dgm:t>
        <a:bodyPr/>
        <a:lstStyle/>
        <a:p>
          <a:r>
            <a:rPr lang="en-US" sz="1600" dirty="0" smtClean="0">
              <a:solidFill>
                <a:schemeClr val="tx1"/>
              </a:solidFill>
              <a:latin typeface="Goudy Old Style" pitchFamily="18" charset="0"/>
            </a:rPr>
            <a:t>Testing Various Databases and Creating an Analogy Between them </a:t>
          </a:r>
          <a:endParaRPr lang="en-US" sz="1600" dirty="0">
            <a:solidFill>
              <a:schemeClr val="tx1"/>
            </a:solidFill>
            <a:latin typeface="Goudy Old Style" pitchFamily="18" charset="0"/>
          </a:endParaRPr>
        </a:p>
      </dgm:t>
    </dgm:pt>
    <dgm:pt modelId="{9BD1F35A-6940-4376-BB52-B1A037DC0122}" type="parTrans" cxnId="{5902CCD3-F815-416B-AACE-6200E6146FEC}">
      <dgm:prSet/>
      <dgm:spPr/>
      <dgm:t>
        <a:bodyPr/>
        <a:lstStyle/>
        <a:p>
          <a:endParaRPr lang="en-US"/>
        </a:p>
      </dgm:t>
    </dgm:pt>
    <dgm:pt modelId="{09EF92C4-A723-4AB7-8D0D-CDDD07332815}" type="sibTrans" cxnId="{5902CCD3-F815-416B-AACE-6200E6146FEC}">
      <dgm:prSet/>
      <dgm:spPr/>
      <dgm:t>
        <a:bodyPr/>
        <a:lstStyle/>
        <a:p>
          <a:endParaRPr lang="en-US"/>
        </a:p>
      </dgm:t>
    </dgm:pt>
    <dgm:pt modelId="{BADD8010-6546-4EDB-8C26-CDF605787ED9}">
      <dgm:prSet custT="1"/>
      <dgm:spPr/>
      <dgm:t>
        <a:bodyPr/>
        <a:lstStyle/>
        <a:p>
          <a:r>
            <a:rPr lang="en-US" sz="1600" dirty="0" smtClean="0">
              <a:solidFill>
                <a:schemeClr val="tx1"/>
              </a:solidFill>
              <a:latin typeface="Goudy Old Style" pitchFamily="18" charset="0"/>
            </a:rPr>
            <a:t>Comparing Speed of the Architecture on Various Hardware </a:t>
          </a:r>
          <a:endParaRPr lang="en-US" sz="1600" dirty="0">
            <a:solidFill>
              <a:schemeClr val="tx1"/>
            </a:solidFill>
            <a:latin typeface="Goudy Old Style" pitchFamily="18" charset="0"/>
          </a:endParaRPr>
        </a:p>
      </dgm:t>
    </dgm:pt>
    <dgm:pt modelId="{13132CD8-24A4-4B7B-ACE0-FC086ED7E965}" type="parTrans" cxnId="{62297D5F-03A1-448D-B38C-1DCDF6DC8262}">
      <dgm:prSet/>
      <dgm:spPr/>
      <dgm:t>
        <a:bodyPr/>
        <a:lstStyle/>
        <a:p>
          <a:endParaRPr lang="en-US"/>
        </a:p>
      </dgm:t>
    </dgm:pt>
    <dgm:pt modelId="{B6A9BAC3-0FE0-4925-B335-DE3AEB0869D7}" type="sibTrans" cxnId="{62297D5F-03A1-448D-B38C-1DCDF6DC8262}">
      <dgm:prSet/>
      <dgm:spPr/>
      <dgm:t>
        <a:bodyPr/>
        <a:lstStyle/>
        <a:p>
          <a:endParaRPr lang="en-US"/>
        </a:p>
      </dgm:t>
    </dgm:pt>
    <dgm:pt modelId="{D529DDE9-9665-44D6-9C76-D17A65F30D3D}">
      <dgm:prSet custT="1"/>
      <dgm:spPr/>
      <dgm:t>
        <a:bodyPr/>
        <a:lstStyle/>
        <a:p>
          <a:r>
            <a:rPr lang="en-US" sz="1600" dirty="0" smtClean="0">
              <a:solidFill>
                <a:schemeClr val="tx1"/>
              </a:solidFill>
              <a:latin typeface="Goudy Old Style" pitchFamily="18" charset="0"/>
            </a:rPr>
            <a:t>Alternative Methods to Reduce Time Complexity</a:t>
          </a:r>
          <a:endParaRPr lang="en-US" sz="1600" dirty="0">
            <a:solidFill>
              <a:schemeClr val="tx1"/>
            </a:solidFill>
            <a:latin typeface="Goudy Old Style" pitchFamily="18" charset="0"/>
          </a:endParaRPr>
        </a:p>
      </dgm:t>
    </dgm:pt>
    <dgm:pt modelId="{508C2973-1023-42CF-BED9-BE75DD4AE606}" type="parTrans" cxnId="{638FAC15-AC36-49B1-A9DF-AEC6A6233D2E}">
      <dgm:prSet/>
      <dgm:spPr/>
      <dgm:t>
        <a:bodyPr/>
        <a:lstStyle/>
        <a:p>
          <a:endParaRPr lang="en-US"/>
        </a:p>
      </dgm:t>
    </dgm:pt>
    <dgm:pt modelId="{02AAD9BD-4EB8-4BEF-AAB2-293C2E75E46A}" type="sibTrans" cxnId="{638FAC15-AC36-49B1-A9DF-AEC6A6233D2E}">
      <dgm:prSet/>
      <dgm:spPr/>
      <dgm:t>
        <a:bodyPr/>
        <a:lstStyle/>
        <a:p>
          <a:endParaRPr lang="en-US"/>
        </a:p>
      </dgm:t>
    </dgm:pt>
    <dgm:pt modelId="{F5B37440-EF3E-42A3-B55C-E26AB9EDAEB8}" type="pres">
      <dgm:prSet presAssocID="{E85DD748-FE39-47FD-9A51-CE9A98551E45}" presName="Name0" presStyleCnt="0">
        <dgm:presLayoutVars>
          <dgm:dir/>
          <dgm:animLvl val="lvl"/>
          <dgm:resizeHandles val="exact"/>
        </dgm:presLayoutVars>
      </dgm:prSet>
      <dgm:spPr/>
      <dgm:t>
        <a:bodyPr/>
        <a:lstStyle/>
        <a:p>
          <a:endParaRPr lang="en-US"/>
        </a:p>
      </dgm:t>
    </dgm:pt>
    <dgm:pt modelId="{171F6AFA-C21F-4883-8286-3FB509B20D51}" type="pres">
      <dgm:prSet presAssocID="{D529DDE9-9665-44D6-9C76-D17A65F30D3D}" presName="boxAndChildren" presStyleCnt="0"/>
      <dgm:spPr/>
    </dgm:pt>
    <dgm:pt modelId="{7A376853-2D48-4C7B-BFF2-F190B55A0F44}" type="pres">
      <dgm:prSet presAssocID="{D529DDE9-9665-44D6-9C76-D17A65F30D3D}" presName="parentTextBox" presStyleLbl="node1" presStyleIdx="0" presStyleCnt="8"/>
      <dgm:spPr/>
      <dgm:t>
        <a:bodyPr/>
        <a:lstStyle/>
        <a:p>
          <a:endParaRPr lang="en-US"/>
        </a:p>
      </dgm:t>
    </dgm:pt>
    <dgm:pt modelId="{44240B90-BA49-4BF3-87C5-89F6F1E31865}" type="pres">
      <dgm:prSet presAssocID="{B6A9BAC3-0FE0-4925-B335-DE3AEB0869D7}" presName="sp" presStyleCnt="0"/>
      <dgm:spPr/>
    </dgm:pt>
    <dgm:pt modelId="{FFBCE20C-AAB1-4E62-A391-51090BE5CB86}" type="pres">
      <dgm:prSet presAssocID="{BADD8010-6546-4EDB-8C26-CDF605787ED9}" presName="arrowAndChildren" presStyleCnt="0"/>
      <dgm:spPr/>
    </dgm:pt>
    <dgm:pt modelId="{2A4B953E-6692-440A-A166-DA8088A09B56}" type="pres">
      <dgm:prSet presAssocID="{BADD8010-6546-4EDB-8C26-CDF605787ED9}" presName="parentTextArrow" presStyleLbl="node1" presStyleIdx="1" presStyleCnt="8"/>
      <dgm:spPr/>
      <dgm:t>
        <a:bodyPr/>
        <a:lstStyle/>
        <a:p>
          <a:endParaRPr lang="en-US"/>
        </a:p>
      </dgm:t>
    </dgm:pt>
    <dgm:pt modelId="{79DF2FBC-8567-4D6A-B76D-C0163ABAF23E}" type="pres">
      <dgm:prSet presAssocID="{09EF92C4-A723-4AB7-8D0D-CDDD07332815}" presName="sp" presStyleCnt="0"/>
      <dgm:spPr/>
    </dgm:pt>
    <dgm:pt modelId="{F83C9B4D-94BF-491E-BB71-79C3E57B35D9}" type="pres">
      <dgm:prSet presAssocID="{5BE745BC-3C2D-4B76-AFDB-F43D90DF02F4}" presName="arrowAndChildren" presStyleCnt="0"/>
      <dgm:spPr/>
    </dgm:pt>
    <dgm:pt modelId="{1CC0B72C-5230-44D3-95AA-B48594523705}" type="pres">
      <dgm:prSet presAssocID="{5BE745BC-3C2D-4B76-AFDB-F43D90DF02F4}" presName="parentTextArrow" presStyleLbl="node1" presStyleIdx="2" presStyleCnt="8"/>
      <dgm:spPr/>
      <dgm:t>
        <a:bodyPr/>
        <a:lstStyle/>
        <a:p>
          <a:endParaRPr lang="en-US"/>
        </a:p>
      </dgm:t>
    </dgm:pt>
    <dgm:pt modelId="{76D0C0C7-E1AD-40E5-8B9B-CAC398E7FCE1}" type="pres">
      <dgm:prSet presAssocID="{BD39613C-3183-4102-BABA-4FCA1931C16A}" presName="sp" presStyleCnt="0"/>
      <dgm:spPr/>
    </dgm:pt>
    <dgm:pt modelId="{0BA08D24-401F-4A52-A26D-3B85EEF7F9CD}" type="pres">
      <dgm:prSet presAssocID="{508B64C7-3133-4702-9500-A47B406B2AE6}" presName="arrowAndChildren" presStyleCnt="0"/>
      <dgm:spPr/>
    </dgm:pt>
    <dgm:pt modelId="{EDCCC853-2D0E-415E-BE15-D151CF883943}" type="pres">
      <dgm:prSet presAssocID="{508B64C7-3133-4702-9500-A47B406B2AE6}" presName="parentTextArrow" presStyleLbl="node1" presStyleIdx="3" presStyleCnt="8"/>
      <dgm:spPr/>
      <dgm:t>
        <a:bodyPr/>
        <a:lstStyle/>
        <a:p>
          <a:endParaRPr lang="en-US"/>
        </a:p>
      </dgm:t>
    </dgm:pt>
    <dgm:pt modelId="{6BEBC2A8-E6DE-4FC1-8F18-0420D379D944}" type="pres">
      <dgm:prSet presAssocID="{25617859-76C5-47D9-9D79-4FA321CFD741}" presName="sp" presStyleCnt="0"/>
      <dgm:spPr/>
    </dgm:pt>
    <dgm:pt modelId="{3FD03CF2-C8D3-45C8-94B4-FBAAE8B46A4A}" type="pres">
      <dgm:prSet presAssocID="{DFA40713-A11A-48AE-92DB-65B07C5B2338}" presName="arrowAndChildren" presStyleCnt="0"/>
      <dgm:spPr/>
    </dgm:pt>
    <dgm:pt modelId="{F2878EE8-D09F-4F32-942F-572B1EB4C267}" type="pres">
      <dgm:prSet presAssocID="{DFA40713-A11A-48AE-92DB-65B07C5B2338}" presName="parentTextArrow" presStyleLbl="node1" presStyleIdx="4" presStyleCnt="8"/>
      <dgm:spPr/>
      <dgm:t>
        <a:bodyPr/>
        <a:lstStyle/>
        <a:p>
          <a:endParaRPr lang="en-US"/>
        </a:p>
      </dgm:t>
    </dgm:pt>
    <dgm:pt modelId="{4AAA2D02-4E97-4E3B-9E9B-7005C77CFAB4}" type="pres">
      <dgm:prSet presAssocID="{274FA33A-F2C7-4B5F-B1DF-CB8BBD1999E9}" presName="sp" presStyleCnt="0"/>
      <dgm:spPr/>
    </dgm:pt>
    <dgm:pt modelId="{83E65858-01B3-403E-BB71-0F6BED896DA3}" type="pres">
      <dgm:prSet presAssocID="{83B70711-CA3D-402E-BBB3-969BD4A73193}" presName="arrowAndChildren" presStyleCnt="0"/>
      <dgm:spPr/>
    </dgm:pt>
    <dgm:pt modelId="{1A8CCBDB-F52B-41AF-8972-990A6A575ADE}" type="pres">
      <dgm:prSet presAssocID="{83B70711-CA3D-402E-BBB3-969BD4A73193}" presName="parentTextArrow" presStyleLbl="node1" presStyleIdx="5" presStyleCnt="8"/>
      <dgm:spPr/>
      <dgm:t>
        <a:bodyPr/>
        <a:lstStyle/>
        <a:p>
          <a:endParaRPr lang="en-US"/>
        </a:p>
      </dgm:t>
    </dgm:pt>
    <dgm:pt modelId="{76E90F29-549E-4763-A3E8-343E19B0DA0F}" type="pres">
      <dgm:prSet presAssocID="{802369E4-89FD-42DD-AB99-9FF44CD39159}" presName="sp" presStyleCnt="0"/>
      <dgm:spPr/>
    </dgm:pt>
    <dgm:pt modelId="{4E7A5325-9D06-4CCF-80D0-217743A7F61D}" type="pres">
      <dgm:prSet presAssocID="{8976691D-5432-41A2-88E0-DAF363292E5D}" presName="arrowAndChildren" presStyleCnt="0"/>
      <dgm:spPr/>
    </dgm:pt>
    <dgm:pt modelId="{C15162AA-4FE4-463F-ADA4-C45720EACF8B}" type="pres">
      <dgm:prSet presAssocID="{8976691D-5432-41A2-88E0-DAF363292E5D}" presName="parentTextArrow" presStyleLbl="node1" presStyleIdx="6" presStyleCnt="8"/>
      <dgm:spPr/>
      <dgm:t>
        <a:bodyPr/>
        <a:lstStyle/>
        <a:p>
          <a:endParaRPr lang="en-US"/>
        </a:p>
      </dgm:t>
    </dgm:pt>
    <dgm:pt modelId="{32236B6E-45B8-45FE-B365-A5CD96F3DBC8}" type="pres">
      <dgm:prSet presAssocID="{C0535C7B-F42A-4D17-98AD-CB336D74DF3D}" presName="sp" presStyleCnt="0"/>
      <dgm:spPr/>
    </dgm:pt>
    <dgm:pt modelId="{828F3E47-8623-4BF8-893B-C20F691329AC}" type="pres">
      <dgm:prSet presAssocID="{AEDECAC7-6B30-4FB7-A664-A91D963EA3AA}" presName="arrowAndChildren" presStyleCnt="0"/>
      <dgm:spPr/>
    </dgm:pt>
    <dgm:pt modelId="{B2EB039D-985A-48B2-A95C-7956AC6F8ECD}" type="pres">
      <dgm:prSet presAssocID="{AEDECAC7-6B30-4FB7-A664-A91D963EA3AA}" presName="parentTextArrow" presStyleLbl="node1" presStyleIdx="7" presStyleCnt="8" custLinFactNeighborY="-277"/>
      <dgm:spPr/>
      <dgm:t>
        <a:bodyPr/>
        <a:lstStyle/>
        <a:p>
          <a:endParaRPr lang="en-US"/>
        </a:p>
      </dgm:t>
    </dgm:pt>
  </dgm:ptLst>
  <dgm:cxnLst>
    <dgm:cxn modelId="{62297D5F-03A1-448D-B38C-1DCDF6DC8262}" srcId="{E85DD748-FE39-47FD-9A51-CE9A98551E45}" destId="{BADD8010-6546-4EDB-8C26-CDF605787ED9}" srcOrd="6" destOrd="0" parTransId="{13132CD8-24A4-4B7B-ACE0-FC086ED7E965}" sibTransId="{B6A9BAC3-0FE0-4925-B335-DE3AEB0869D7}"/>
    <dgm:cxn modelId="{76681DB1-05E3-499F-91E0-850633C18649}" srcId="{E85DD748-FE39-47FD-9A51-CE9A98551E45}" destId="{83B70711-CA3D-402E-BBB3-969BD4A73193}" srcOrd="2" destOrd="0" parTransId="{F8445ADE-4FBC-487F-9330-B336B57D0A66}" sibTransId="{274FA33A-F2C7-4B5F-B1DF-CB8BBD1999E9}"/>
    <dgm:cxn modelId="{433AEFDB-A3D0-47B9-A874-5AE8DAC26845}" type="presOf" srcId="{AEDECAC7-6B30-4FB7-A664-A91D963EA3AA}" destId="{B2EB039D-985A-48B2-A95C-7956AC6F8ECD}" srcOrd="0" destOrd="0" presId="urn:microsoft.com/office/officeart/2005/8/layout/process4"/>
    <dgm:cxn modelId="{84A9F94A-B602-4314-9E2D-31AE6B242E99}" srcId="{E85DD748-FE39-47FD-9A51-CE9A98551E45}" destId="{508B64C7-3133-4702-9500-A47B406B2AE6}" srcOrd="4" destOrd="0" parTransId="{00437A6A-61A5-4149-A833-D25A4428DD06}" sibTransId="{BD39613C-3183-4102-BABA-4FCA1931C16A}"/>
    <dgm:cxn modelId="{A0691BD5-97C6-45CA-9675-9E68B30B51FF}" type="presOf" srcId="{8976691D-5432-41A2-88E0-DAF363292E5D}" destId="{C15162AA-4FE4-463F-ADA4-C45720EACF8B}" srcOrd="0" destOrd="0" presId="urn:microsoft.com/office/officeart/2005/8/layout/process4"/>
    <dgm:cxn modelId="{0E6BF5AC-34DE-40F8-A3CA-9051572554B5}" type="presOf" srcId="{83B70711-CA3D-402E-BBB3-969BD4A73193}" destId="{1A8CCBDB-F52B-41AF-8972-990A6A575ADE}" srcOrd="0" destOrd="0" presId="urn:microsoft.com/office/officeart/2005/8/layout/process4"/>
    <dgm:cxn modelId="{55942771-429C-484E-832A-9D4A84D9B63E}" type="presOf" srcId="{508B64C7-3133-4702-9500-A47B406B2AE6}" destId="{EDCCC853-2D0E-415E-BE15-D151CF883943}" srcOrd="0" destOrd="0" presId="urn:microsoft.com/office/officeart/2005/8/layout/process4"/>
    <dgm:cxn modelId="{F6E60FEE-B640-4A3E-A036-F362D5963742}" srcId="{E85DD748-FE39-47FD-9A51-CE9A98551E45}" destId="{AEDECAC7-6B30-4FB7-A664-A91D963EA3AA}" srcOrd="0" destOrd="0" parTransId="{BA953D3A-9936-42D7-AC18-81034C9CA35F}" sibTransId="{C0535C7B-F42A-4D17-98AD-CB336D74DF3D}"/>
    <dgm:cxn modelId="{D8637F1D-4089-4D72-8B20-8EAF861A6082}" type="presOf" srcId="{5BE745BC-3C2D-4B76-AFDB-F43D90DF02F4}" destId="{1CC0B72C-5230-44D3-95AA-B48594523705}" srcOrd="0" destOrd="0" presId="urn:microsoft.com/office/officeart/2005/8/layout/process4"/>
    <dgm:cxn modelId="{0FE78D9C-3087-4061-B5A1-6538C3265307}" type="presOf" srcId="{BADD8010-6546-4EDB-8C26-CDF605787ED9}" destId="{2A4B953E-6692-440A-A166-DA8088A09B56}" srcOrd="0" destOrd="0" presId="urn:microsoft.com/office/officeart/2005/8/layout/process4"/>
    <dgm:cxn modelId="{D36F8297-32C9-40E9-A42E-D28549959779}" srcId="{E85DD748-FE39-47FD-9A51-CE9A98551E45}" destId="{8976691D-5432-41A2-88E0-DAF363292E5D}" srcOrd="1" destOrd="0" parTransId="{3CF3FE95-3AB6-42CB-AD5F-CBC22F74C10F}" sibTransId="{802369E4-89FD-42DD-AB99-9FF44CD39159}"/>
    <dgm:cxn modelId="{115292D7-3031-4CEF-BB8A-37634C670E3D}" type="presOf" srcId="{E85DD748-FE39-47FD-9A51-CE9A98551E45}" destId="{F5B37440-EF3E-42A3-B55C-E26AB9EDAEB8}" srcOrd="0" destOrd="0" presId="urn:microsoft.com/office/officeart/2005/8/layout/process4"/>
    <dgm:cxn modelId="{5902CCD3-F815-416B-AACE-6200E6146FEC}" srcId="{E85DD748-FE39-47FD-9A51-CE9A98551E45}" destId="{5BE745BC-3C2D-4B76-AFDB-F43D90DF02F4}" srcOrd="5" destOrd="0" parTransId="{9BD1F35A-6940-4376-BB52-B1A037DC0122}" sibTransId="{09EF92C4-A723-4AB7-8D0D-CDDD07332815}"/>
    <dgm:cxn modelId="{DE68C370-57F4-45E9-B30D-BE80EA5FFDBE}" type="presOf" srcId="{D529DDE9-9665-44D6-9C76-D17A65F30D3D}" destId="{7A376853-2D48-4C7B-BFF2-F190B55A0F44}" srcOrd="0" destOrd="0" presId="urn:microsoft.com/office/officeart/2005/8/layout/process4"/>
    <dgm:cxn modelId="{638FAC15-AC36-49B1-A9DF-AEC6A6233D2E}" srcId="{E85DD748-FE39-47FD-9A51-CE9A98551E45}" destId="{D529DDE9-9665-44D6-9C76-D17A65F30D3D}" srcOrd="7" destOrd="0" parTransId="{508C2973-1023-42CF-BED9-BE75DD4AE606}" sibTransId="{02AAD9BD-4EB8-4BEF-AAB2-293C2E75E46A}"/>
    <dgm:cxn modelId="{017A646B-7389-4AA4-AC50-2703E022B8B1}" type="presOf" srcId="{DFA40713-A11A-48AE-92DB-65B07C5B2338}" destId="{F2878EE8-D09F-4F32-942F-572B1EB4C267}" srcOrd="0" destOrd="0" presId="urn:microsoft.com/office/officeart/2005/8/layout/process4"/>
    <dgm:cxn modelId="{C9EB8459-7666-4D00-9313-65A4299C4212}" srcId="{E85DD748-FE39-47FD-9A51-CE9A98551E45}" destId="{DFA40713-A11A-48AE-92DB-65B07C5B2338}" srcOrd="3" destOrd="0" parTransId="{F252E9CE-6801-4EE7-8C87-87982DE9ACD2}" sibTransId="{25617859-76C5-47D9-9D79-4FA321CFD741}"/>
    <dgm:cxn modelId="{23D557A4-4B55-4F4A-B265-217BE4F0B84D}" type="presParOf" srcId="{F5B37440-EF3E-42A3-B55C-E26AB9EDAEB8}" destId="{171F6AFA-C21F-4883-8286-3FB509B20D51}" srcOrd="0" destOrd="0" presId="urn:microsoft.com/office/officeart/2005/8/layout/process4"/>
    <dgm:cxn modelId="{C1DBA4C3-3E88-4C02-93E2-09CA15D6BEEB}" type="presParOf" srcId="{171F6AFA-C21F-4883-8286-3FB509B20D51}" destId="{7A376853-2D48-4C7B-BFF2-F190B55A0F44}" srcOrd="0" destOrd="0" presId="urn:microsoft.com/office/officeart/2005/8/layout/process4"/>
    <dgm:cxn modelId="{8B7E874F-64AC-411C-93A9-1697CE30BB4F}" type="presParOf" srcId="{F5B37440-EF3E-42A3-B55C-E26AB9EDAEB8}" destId="{44240B90-BA49-4BF3-87C5-89F6F1E31865}" srcOrd="1" destOrd="0" presId="urn:microsoft.com/office/officeart/2005/8/layout/process4"/>
    <dgm:cxn modelId="{60A0FBAE-0201-453A-8F2A-91494ECFE1AD}" type="presParOf" srcId="{F5B37440-EF3E-42A3-B55C-E26AB9EDAEB8}" destId="{FFBCE20C-AAB1-4E62-A391-51090BE5CB86}" srcOrd="2" destOrd="0" presId="urn:microsoft.com/office/officeart/2005/8/layout/process4"/>
    <dgm:cxn modelId="{0C88DA0C-EA72-4A80-A45E-2FAF07A4A913}" type="presParOf" srcId="{FFBCE20C-AAB1-4E62-A391-51090BE5CB86}" destId="{2A4B953E-6692-440A-A166-DA8088A09B56}" srcOrd="0" destOrd="0" presId="urn:microsoft.com/office/officeart/2005/8/layout/process4"/>
    <dgm:cxn modelId="{A0CD6389-99CA-40BD-894F-5F3AC883CB55}" type="presParOf" srcId="{F5B37440-EF3E-42A3-B55C-E26AB9EDAEB8}" destId="{79DF2FBC-8567-4D6A-B76D-C0163ABAF23E}" srcOrd="3" destOrd="0" presId="urn:microsoft.com/office/officeart/2005/8/layout/process4"/>
    <dgm:cxn modelId="{033C255F-B652-4DA4-858B-759E6DCEB7DD}" type="presParOf" srcId="{F5B37440-EF3E-42A3-B55C-E26AB9EDAEB8}" destId="{F83C9B4D-94BF-491E-BB71-79C3E57B35D9}" srcOrd="4" destOrd="0" presId="urn:microsoft.com/office/officeart/2005/8/layout/process4"/>
    <dgm:cxn modelId="{E5E624B7-AB1D-4CDD-BC78-900A98D5F659}" type="presParOf" srcId="{F83C9B4D-94BF-491E-BB71-79C3E57B35D9}" destId="{1CC0B72C-5230-44D3-95AA-B48594523705}" srcOrd="0" destOrd="0" presId="urn:microsoft.com/office/officeart/2005/8/layout/process4"/>
    <dgm:cxn modelId="{34F61668-D733-4B43-A433-63B8EED071F8}" type="presParOf" srcId="{F5B37440-EF3E-42A3-B55C-E26AB9EDAEB8}" destId="{76D0C0C7-E1AD-40E5-8B9B-CAC398E7FCE1}" srcOrd="5" destOrd="0" presId="urn:microsoft.com/office/officeart/2005/8/layout/process4"/>
    <dgm:cxn modelId="{30EEC72C-B2F6-41AB-B41E-ACD00346E9C5}" type="presParOf" srcId="{F5B37440-EF3E-42A3-B55C-E26AB9EDAEB8}" destId="{0BA08D24-401F-4A52-A26D-3B85EEF7F9CD}" srcOrd="6" destOrd="0" presId="urn:microsoft.com/office/officeart/2005/8/layout/process4"/>
    <dgm:cxn modelId="{F0C8B65F-3DB0-45C7-B838-146297875017}" type="presParOf" srcId="{0BA08D24-401F-4A52-A26D-3B85EEF7F9CD}" destId="{EDCCC853-2D0E-415E-BE15-D151CF883943}" srcOrd="0" destOrd="0" presId="urn:microsoft.com/office/officeart/2005/8/layout/process4"/>
    <dgm:cxn modelId="{CE773BEF-0DDD-4CA4-8348-DC579DD2965B}" type="presParOf" srcId="{F5B37440-EF3E-42A3-B55C-E26AB9EDAEB8}" destId="{6BEBC2A8-E6DE-4FC1-8F18-0420D379D944}" srcOrd="7" destOrd="0" presId="urn:microsoft.com/office/officeart/2005/8/layout/process4"/>
    <dgm:cxn modelId="{7E3594FC-AE5A-4DD4-B63B-7DA19EC8CD65}" type="presParOf" srcId="{F5B37440-EF3E-42A3-B55C-E26AB9EDAEB8}" destId="{3FD03CF2-C8D3-45C8-94B4-FBAAE8B46A4A}" srcOrd="8" destOrd="0" presId="urn:microsoft.com/office/officeart/2005/8/layout/process4"/>
    <dgm:cxn modelId="{5A531856-7E61-46A3-BBF4-039343E51C37}" type="presParOf" srcId="{3FD03CF2-C8D3-45C8-94B4-FBAAE8B46A4A}" destId="{F2878EE8-D09F-4F32-942F-572B1EB4C267}" srcOrd="0" destOrd="0" presId="urn:microsoft.com/office/officeart/2005/8/layout/process4"/>
    <dgm:cxn modelId="{07727D78-DAE8-439A-9B6E-71310EDB5C65}" type="presParOf" srcId="{F5B37440-EF3E-42A3-B55C-E26AB9EDAEB8}" destId="{4AAA2D02-4E97-4E3B-9E9B-7005C77CFAB4}" srcOrd="9" destOrd="0" presId="urn:microsoft.com/office/officeart/2005/8/layout/process4"/>
    <dgm:cxn modelId="{C20DEA98-7ED8-4E78-AA1F-08F5279879A2}" type="presParOf" srcId="{F5B37440-EF3E-42A3-B55C-E26AB9EDAEB8}" destId="{83E65858-01B3-403E-BB71-0F6BED896DA3}" srcOrd="10" destOrd="0" presId="urn:microsoft.com/office/officeart/2005/8/layout/process4"/>
    <dgm:cxn modelId="{59FD13F4-726E-440A-B9DE-FCD49BDFFDE2}" type="presParOf" srcId="{83E65858-01B3-403E-BB71-0F6BED896DA3}" destId="{1A8CCBDB-F52B-41AF-8972-990A6A575ADE}" srcOrd="0" destOrd="0" presId="urn:microsoft.com/office/officeart/2005/8/layout/process4"/>
    <dgm:cxn modelId="{742FBF1D-AEBB-4E3A-A805-B717DA72CF40}" type="presParOf" srcId="{F5B37440-EF3E-42A3-B55C-E26AB9EDAEB8}" destId="{76E90F29-549E-4763-A3E8-343E19B0DA0F}" srcOrd="11" destOrd="0" presId="urn:microsoft.com/office/officeart/2005/8/layout/process4"/>
    <dgm:cxn modelId="{B6059DAF-1258-4816-BCC5-F7DA45D99049}" type="presParOf" srcId="{F5B37440-EF3E-42A3-B55C-E26AB9EDAEB8}" destId="{4E7A5325-9D06-4CCF-80D0-217743A7F61D}" srcOrd="12" destOrd="0" presId="urn:microsoft.com/office/officeart/2005/8/layout/process4"/>
    <dgm:cxn modelId="{86281997-922E-4216-BC24-F5E2B2A6FBF7}" type="presParOf" srcId="{4E7A5325-9D06-4CCF-80D0-217743A7F61D}" destId="{C15162AA-4FE4-463F-ADA4-C45720EACF8B}" srcOrd="0" destOrd="0" presId="urn:microsoft.com/office/officeart/2005/8/layout/process4"/>
    <dgm:cxn modelId="{5A6BDD24-D776-434E-A99F-8968F74E447F}" type="presParOf" srcId="{F5B37440-EF3E-42A3-B55C-E26AB9EDAEB8}" destId="{32236B6E-45B8-45FE-B365-A5CD96F3DBC8}" srcOrd="13" destOrd="0" presId="urn:microsoft.com/office/officeart/2005/8/layout/process4"/>
    <dgm:cxn modelId="{EC61BF5B-532F-4862-9B9F-AB8E60A15182}" type="presParOf" srcId="{F5B37440-EF3E-42A3-B55C-E26AB9EDAEB8}" destId="{828F3E47-8623-4BF8-893B-C20F691329AC}" srcOrd="14" destOrd="0" presId="urn:microsoft.com/office/officeart/2005/8/layout/process4"/>
    <dgm:cxn modelId="{5DF83C91-E0F0-4371-B1FB-1AF75B61019C}" type="presParOf" srcId="{828F3E47-8623-4BF8-893B-C20F691329AC}" destId="{B2EB039D-985A-48B2-A95C-7956AC6F8ECD}" srcOrd="0" destOrd="0" presId="urn:microsoft.com/office/officeart/2005/8/layout/process4"/>
  </dgm:cxnLst>
  <dgm:bg/>
  <dgm:whole/>
</dgm:dataModel>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C7F9C-722E-403D-A39A-9E058AD56BFD}" type="datetimeFigureOut">
              <a:rPr lang="en-US" smtClean="0"/>
              <a:pPr/>
              <a:t>4/11/2019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40F2F-61B1-4E30-A7DE-40E0105DBBCB}" type="slidenum">
              <a:rPr lang="en-US" smtClean="0"/>
              <a:pPr/>
              <a:t>‹#›</a:t>
            </a:fld>
            <a:endParaRPr lang="en-US"/>
          </a:p>
        </p:txBody>
      </p:sp>
    </p:spTree>
    <p:extLst>
      <p:ext uri="{BB962C8B-B14F-4D97-AF65-F5344CB8AC3E}">
        <p14:creationId xmlns="" xmlns:p14="http://schemas.microsoft.com/office/powerpoint/2010/main" val="198549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1"/>
            <a:ext cx="6619244"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216" y="4777380"/>
            <a:ext cx="6619244"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3C3802-AAF9-4F22-94DC-93CC3E6A9528}" type="datetime1">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4800587"/>
            <a:ext cx="6619243"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217" y="5367325"/>
            <a:ext cx="6619242"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14AA90-8A7F-433C-826B-36093E3948A7}" type="datetime1">
              <a:rPr lang="en-US" smtClean="0"/>
              <a:pPr/>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6619244"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216" y="3657600"/>
            <a:ext cx="6619244"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8ACDD29-9D8E-43CD-96F3-AE131A298B2C}" type="datetime1">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447800"/>
            <a:ext cx="5999486"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7800" y="3771174"/>
            <a:ext cx="5459737"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C999B81-F582-41B7-A7FC-967E4A89EC08}" type="datetime1">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
        <p:nvSpPr>
          <p:cNvPr id="12" name="TextBox 11"/>
          <p:cNvSpPr txBox="1"/>
          <p:nvPr/>
        </p:nvSpPr>
        <p:spPr>
          <a:xfrm>
            <a:off x="673721" y="971253"/>
            <a:ext cx="601434"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6997868" y="2613787"/>
            <a:ext cx="601434"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3124201"/>
            <a:ext cx="6619245"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5C2AA4-85BD-457F-9363-40BA0A8A46E1}" type="datetime1">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710" y="1981200"/>
            <a:ext cx="22101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347" y="2667000"/>
            <a:ext cx="21955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2745" y="1981200"/>
            <a:ext cx="220218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4829" y="2667000"/>
            <a:ext cx="2210096"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3525" y="1981200"/>
            <a:ext cx="219908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3525" y="2667000"/>
            <a:ext cx="2199085"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A87D04-28FE-46D6-9985-D4705FF0F693}" type="datetime1">
              <a:rPr lang="en-US" smtClean="0"/>
              <a:pPr/>
              <a:t>4/11/2019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347" y="4250949"/>
            <a:ext cx="22050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347" y="2209800"/>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347" y="4827212"/>
            <a:ext cx="220503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032" y="4250949"/>
            <a:ext cx="219789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031" y="2209800"/>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016" y="4827211"/>
            <a:ext cx="2200805"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3525" y="4250949"/>
            <a:ext cx="219908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3525" y="2209800"/>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3432" y="4827209"/>
            <a:ext cx="220199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C3960C-5610-4E72-800C-077CD462337D}" type="datetime1">
              <a:rPr lang="en-US" smtClean="0"/>
              <a:pPr/>
              <a:t>4/11/2019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D9F7FF-FD7B-489F-A181-7FA52FA2DF80}" type="datetime1">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430214"/>
            <a:ext cx="131445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887414"/>
            <a:ext cx="5567362"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811526-8D20-4E86-A42F-47AD1DF2392E}" type="datetime1">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B04F541-AA2B-4560-875F-70E417D270B8}" type="datetime1">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861734"/>
            <a:ext cx="6619243"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FD5BF-DDC0-4166-922A-81049C58B37B}" type="datetime1">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2060576"/>
            <a:ext cx="3297254"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2056093"/>
            <a:ext cx="3297256"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B6B07B-1CC3-489E-9F10-E090F3147D91}" type="datetime1">
              <a:rPr lang="en-US" smtClean="0"/>
              <a:pPr/>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905000"/>
            <a:ext cx="32972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485" y="2514600"/>
            <a:ext cx="329725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905000"/>
            <a:ext cx="32972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0872" y="2514600"/>
            <a:ext cx="329725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BFEE20-675B-4185-9670-1905927155BB}" type="datetime1">
              <a:rPr lang="en-US" smtClean="0"/>
              <a:pPr/>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05CF618-EC62-4CB3-94F2-29F57CC59D69}" type="datetime1">
              <a:rPr lang="en-US" smtClean="0"/>
              <a:pPr/>
              <a:t>4/11/2019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CC14707-3C6F-46C1-967A-B1395A773D80}" type="datetime1">
              <a:rPr lang="en-US" smtClean="0"/>
              <a:pPr/>
              <a:t>4/11/2019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447800"/>
            <a:ext cx="2550798"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8462" y="1447800"/>
            <a:ext cx="3896998"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3129281"/>
            <a:ext cx="2550797"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F1A252D-9FB4-4852-AA60-A36F87CA009D}" type="datetime1">
              <a:rPr lang="en-US" smtClean="0"/>
              <a:pPr/>
              <a:t>4/11/2019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854192"/>
            <a:ext cx="3819680"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1143000"/>
            <a:ext cx="24003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216" y="3657600"/>
            <a:ext cx="3813734"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A4FAC9-97AD-4DC8-A999-EE99754BD85B}" type="datetime1">
              <a:rPr lang="en-US" smtClean="0"/>
              <a:pPr/>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1E688-53F6-4718-BF6E-84D90EF8442C}" type="slidenum">
              <a:rPr lang="en-US" smtClean="0"/>
              <a:pPr/>
              <a:t>‹#›</a:t>
            </a:fld>
            <a:endParaRPr 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 xmlns:a14="http://schemas.microsoft.com/office/drawing/2010/main" val="0"/>
              </a:ext>
            </a:extLst>
          </a:blip>
          <a:srcRect l="3613"/>
          <a:stretch/>
        </p:blipFill>
        <p:spPr>
          <a:xfrm>
            <a:off x="0" y="2669686"/>
            <a:ext cx="3027759" cy="4188315"/>
          </a:xfrm>
          <a:prstGeom prst="rect">
            <a:avLst/>
          </a:prstGeom>
        </p:spPr>
      </p:pic>
      <p:pic>
        <p:nvPicPr>
          <p:cNvPr id="7" name="Picture 6"/>
          <p:cNvPicPr>
            <a:picLocks noChangeAspect="1"/>
          </p:cNvPicPr>
          <p:nvPr/>
        </p:nvPicPr>
        <p:blipFill rotWithShape="1">
          <a:blip r:embed="rId20">
            <a:extLst>
              <a:ext uri="{28A0092B-C50C-407E-A947-70E740481C1C}">
                <a14:useLocalDpi xmlns="" xmlns:a14="http://schemas.microsoft.com/office/drawing/2010/main" val="0"/>
              </a:ext>
            </a:extLst>
          </a:blip>
          <a:srcRect l="35640"/>
          <a:stretch/>
        </p:blipFill>
        <p:spPr>
          <a:xfrm>
            <a:off x="0" y="2892348"/>
            <a:ext cx="1141809" cy="2365453"/>
          </a:xfrm>
          <a:prstGeom prst="rect">
            <a:avLst/>
          </a:prstGeom>
        </p:spPr>
      </p:pic>
      <p:sp>
        <p:nvSpPr>
          <p:cNvPr id="16" name="Oval 15"/>
          <p:cNvSpPr/>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 xmlns:a14="http://schemas.microsoft.com/office/drawing/2010/main" val="0"/>
              </a:ext>
            </a:extLst>
          </a:blip>
          <a:srcRect t="28813"/>
          <a:stretch/>
        </p:blipFill>
        <p:spPr>
          <a:xfrm>
            <a:off x="5999560" y="1"/>
            <a:ext cx="1202540" cy="1141407"/>
          </a:xfrm>
          <a:prstGeom prst="rect">
            <a:avLst/>
          </a:prstGeom>
        </p:spPr>
      </p:pic>
      <p:pic>
        <p:nvPicPr>
          <p:cNvPr id="10" name="Picture 9"/>
          <p:cNvPicPr>
            <a:picLocks noChangeAspect="1"/>
          </p:cNvPicPr>
          <p:nvPr/>
        </p:nvPicPr>
        <p:blipFill rotWithShape="1">
          <a:blip r:embed="rId22">
            <a:extLst>
              <a:ext uri="{28A0092B-C50C-407E-A947-70E740481C1C}">
                <a14:useLocalDpi xmlns="" xmlns:a14="http://schemas.microsoft.com/office/drawing/2010/main" val="0"/>
              </a:ext>
            </a:extLst>
          </a:blip>
          <a:srcRect b="23320"/>
          <a:stretch/>
        </p:blipFill>
        <p:spPr>
          <a:xfrm>
            <a:off x="6454408" y="6096000"/>
            <a:ext cx="745301" cy="762000"/>
          </a:xfrm>
          <a:prstGeom prst="rect">
            <a:avLst/>
          </a:prstGeom>
        </p:spPr>
      </p:pic>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452718"/>
            <a:ext cx="7053542"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2052919"/>
            <a:ext cx="6709906"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2905" y="1828801"/>
            <a:ext cx="990599" cy="2285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E98C5A-0BDE-4D40-B103-B2211E917540}" type="datetime1">
              <a:rPr lang="en-US" smtClean="0"/>
              <a:pPr/>
              <a:t>4/11/2019</a:t>
            </a:fld>
            <a:endParaRPr lang="en-US"/>
          </a:p>
        </p:txBody>
      </p:sp>
      <p:sp>
        <p:nvSpPr>
          <p:cNvPr id="5" name="Footer Placeholder 4"/>
          <p:cNvSpPr>
            <a:spLocks noGrp="1"/>
          </p:cNvSpPr>
          <p:nvPr>
            <p:ph type="ftr" sz="quarter" idx="3"/>
          </p:nvPr>
        </p:nvSpPr>
        <p:spPr>
          <a:xfrm rot="5400000">
            <a:off x="6231206" y="3263398"/>
            <a:ext cx="3859795" cy="2286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4406" y="295730"/>
            <a:ext cx="62864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6E1E688-53F6-4718-BF6E-84D90EF8442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ransition spd="slow"/>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6.xml"/><Relationship Id="rId5" Type="http://schemas.openxmlformats.org/officeDocument/2006/relationships/image" Target="../media/image15.gif"/><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5.gif"/><Relationship Id="rId13" Type="http://schemas.openxmlformats.org/officeDocument/2006/relationships/image" Target="../media/image30.gif"/><Relationship Id="rId3" Type="http://schemas.openxmlformats.org/officeDocument/2006/relationships/image" Target="../media/image20.gif"/><Relationship Id="rId7" Type="http://schemas.openxmlformats.org/officeDocument/2006/relationships/image" Target="../media/image24.gif"/><Relationship Id="rId12" Type="http://schemas.openxmlformats.org/officeDocument/2006/relationships/image" Target="../media/image29.gif"/><Relationship Id="rId2" Type="http://schemas.openxmlformats.org/officeDocument/2006/relationships/image" Target="../media/image19.gif"/><Relationship Id="rId16" Type="http://schemas.openxmlformats.org/officeDocument/2006/relationships/image" Target="../media/image33.gif"/><Relationship Id="rId1" Type="http://schemas.openxmlformats.org/officeDocument/2006/relationships/slideLayout" Target="../slideLayouts/slideLayout7.xml"/><Relationship Id="rId6" Type="http://schemas.openxmlformats.org/officeDocument/2006/relationships/image" Target="../media/image23.gif"/><Relationship Id="rId11" Type="http://schemas.openxmlformats.org/officeDocument/2006/relationships/image" Target="../media/image28.gif"/><Relationship Id="rId5" Type="http://schemas.openxmlformats.org/officeDocument/2006/relationships/image" Target="../media/image22.gif"/><Relationship Id="rId15" Type="http://schemas.openxmlformats.org/officeDocument/2006/relationships/image" Target="../media/image32.gif"/><Relationship Id="rId10" Type="http://schemas.openxmlformats.org/officeDocument/2006/relationships/image" Target="../media/image27.gif"/><Relationship Id="rId4" Type="http://schemas.openxmlformats.org/officeDocument/2006/relationships/image" Target="../media/image21.gif"/><Relationship Id="rId9" Type="http://schemas.openxmlformats.org/officeDocument/2006/relationships/image" Target="../media/image26.gif"/><Relationship Id="rId14" Type="http://schemas.openxmlformats.org/officeDocument/2006/relationships/image" Target="../media/image31.gif"/></Relationships>
</file>

<file path=ppt/slides/_rels/slide17.xml.rels><?xml version="1.0" encoding="UTF-8" standalone="yes"?>
<Relationships xmlns="http://schemas.openxmlformats.org/package/2006/relationships"><Relationship Id="rId8" Type="http://schemas.openxmlformats.org/officeDocument/2006/relationships/image" Target="../media/image40.gif"/><Relationship Id="rId3" Type="http://schemas.openxmlformats.org/officeDocument/2006/relationships/image" Target="../media/image35.gif"/><Relationship Id="rId7" Type="http://schemas.openxmlformats.org/officeDocument/2006/relationships/image" Target="../media/image39.gif"/><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image" Target="../media/image38.gif"/><Relationship Id="rId11" Type="http://schemas.openxmlformats.org/officeDocument/2006/relationships/image" Target="../media/image43.gif"/><Relationship Id="rId5" Type="http://schemas.openxmlformats.org/officeDocument/2006/relationships/image" Target="../media/image37.gif"/><Relationship Id="rId10" Type="http://schemas.openxmlformats.org/officeDocument/2006/relationships/image" Target="../media/image42.gif"/><Relationship Id="rId4" Type="http://schemas.openxmlformats.org/officeDocument/2006/relationships/image" Target="../media/image36.gif"/><Relationship Id="rId9" Type="http://schemas.openxmlformats.org/officeDocument/2006/relationships/image" Target="../media/image41.gif"/></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id\Desktop\dfsda-001.jpg"/>
          <p:cNvPicPr>
            <a:picLocks noChangeAspect="1" noChangeArrowheads="1"/>
          </p:cNvPicPr>
          <p:nvPr/>
        </p:nvPicPr>
        <p:blipFill>
          <a:blip r:embed="rId2"/>
          <a:srcRect/>
          <a:stretch>
            <a:fillRect/>
          </a:stretch>
        </p:blipFill>
        <p:spPr bwMode="auto">
          <a:xfrm>
            <a:off x="-9526" y="-9526"/>
            <a:ext cx="9153526" cy="6867526"/>
          </a:xfrm>
          <a:prstGeom prst="rect">
            <a:avLst/>
          </a:prstGeom>
          <a:noFill/>
        </p:spPr>
      </p:pic>
      <p:pic>
        <p:nvPicPr>
          <p:cNvPr id="2" name="Picture 3" descr="C:\Users\Sid\Desktop\Major project\New folder\ezgif.com-gif-maker.gif"/>
          <p:cNvPicPr>
            <a:picLocks noChangeAspect="1" noChangeArrowheads="1" noCrop="1"/>
          </p:cNvPicPr>
          <p:nvPr/>
        </p:nvPicPr>
        <p:blipFill>
          <a:blip r:embed="rId3"/>
          <a:srcRect/>
          <a:stretch>
            <a:fillRect/>
          </a:stretch>
        </p:blipFill>
        <p:spPr bwMode="auto">
          <a:xfrm>
            <a:off x="2819400" y="1295400"/>
            <a:ext cx="3200400" cy="4286250"/>
          </a:xfrm>
          <a:prstGeom prst="rect">
            <a:avLst/>
          </a:prstGeom>
          <a:noFill/>
        </p:spPr>
      </p:pic>
      <p:sp>
        <p:nvSpPr>
          <p:cNvPr id="4" name="TextBox 3"/>
          <p:cNvSpPr txBox="1"/>
          <p:nvPr/>
        </p:nvSpPr>
        <p:spPr>
          <a:xfrm>
            <a:off x="6705600" y="2362200"/>
            <a:ext cx="1905000" cy="1569660"/>
          </a:xfrm>
          <a:prstGeom prst="rect">
            <a:avLst/>
          </a:prstGeom>
          <a:noFill/>
        </p:spPr>
        <p:txBody>
          <a:bodyPr wrap="square" rtlCol="0">
            <a:spAutoFit/>
          </a:bodyPr>
          <a:lstStyle/>
          <a:p>
            <a:pPr algn="ctr"/>
            <a:r>
              <a:rPr lang="en-IN" sz="3200" dirty="0" smtClean="0">
                <a:latin typeface="Goudy Old Style" pitchFamily="18" charset="0"/>
              </a:rPr>
              <a:t>Batch Number</a:t>
            </a:r>
          </a:p>
          <a:p>
            <a:pPr algn="ctr"/>
            <a:r>
              <a:rPr lang="en-IN" sz="3200" dirty="0" smtClean="0">
                <a:latin typeface="Goudy Old Style" pitchFamily="18" charset="0"/>
              </a:rPr>
              <a:t>B9</a:t>
            </a:r>
            <a:endParaRPr lang="en-US" sz="3200" dirty="0">
              <a:latin typeface="Goudy Old Style" pitchFamily="18" charset="0"/>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B7502B-1BF5-45CA-A1EB-B50361B2F8E8}"/>
              </a:ext>
            </a:extLst>
          </p:cNvPr>
          <p:cNvSpPr>
            <a:spLocks noGrp="1"/>
          </p:cNvSpPr>
          <p:nvPr>
            <p:ph type="title"/>
          </p:nvPr>
        </p:nvSpPr>
        <p:spPr>
          <a:xfrm>
            <a:off x="484584" y="452718"/>
            <a:ext cx="7053542" cy="995082"/>
          </a:xfrm>
        </p:spPr>
        <p:txBody>
          <a:bodyPr/>
          <a:lstStyle/>
          <a:p>
            <a:pPr marL="571500" indent="-571500">
              <a:buFont typeface="Wingdings" panose="05000000000000000000" pitchFamily="2" charset="2"/>
              <a:buChar char="Ø"/>
            </a:pPr>
            <a:r>
              <a:rPr lang="en-US" sz="4000" dirty="0">
                <a:latin typeface="Goudy Old Style" panose="02020502050305020303" pitchFamily="18" charset="0"/>
              </a:rPr>
              <a:t>Examples of Illumination</a:t>
            </a:r>
          </a:p>
        </p:txBody>
      </p:sp>
      <p:pic>
        <p:nvPicPr>
          <p:cNvPr id="3" name="Picture 2" descr="C:\Users\Sid\Desktop\Major project\New folder\giphy.gif">
            <a:extLst>
              <a:ext uri="{FF2B5EF4-FFF2-40B4-BE49-F238E27FC236}">
                <a16:creationId xmlns="" xmlns:a16="http://schemas.microsoft.com/office/drawing/2014/main" id="{43AD2DC3-B745-45CB-83F8-855D1C3FDC12}"/>
              </a:ext>
            </a:extLst>
          </p:cNvPr>
          <p:cNvPicPr>
            <a:picLocks noChangeAspect="1" noChangeArrowheads="1" noCrop="1"/>
          </p:cNvPicPr>
          <p:nvPr/>
        </p:nvPicPr>
        <p:blipFill>
          <a:blip r:embed="rId2"/>
          <a:srcRect/>
          <a:stretch>
            <a:fillRect/>
          </a:stretch>
        </p:blipFill>
        <p:spPr bwMode="auto">
          <a:xfrm>
            <a:off x="484584" y="1447800"/>
            <a:ext cx="3733800" cy="2667000"/>
          </a:xfrm>
          <a:prstGeom prst="rect">
            <a:avLst/>
          </a:prstGeom>
          <a:noFill/>
        </p:spPr>
      </p:pic>
      <p:pic>
        <p:nvPicPr>
          <p:cNvPr id="4" name="Picture 3" descr="C:\Users\Sid\Desktop\Major project\wCslIbw.gif">
            <a:extLst>
              <a:ext uri="{FF2B5EF4-FFF2-40B4-BE49-F238E27FC236}">
                <a16:creationId xmlns="" xmlns:a16="http://schemas.microsoft.com/office/drawing/2014/main" id="{13623E04-5CEF-4305-811C-FEFE1CE49B06}"/>
              </a:ext>
            </a:extLst>
          </p:cNvPr>
          <p:cNvPicPr>
            <a:picLocks noChangeAspect="1" noChangeArrowheads="1" noCrop="1"/>
          </p:cNvPicPr>
          <p:nvPr/>
        </p:nvPicPr>
        <p:blipFill>
          <a:blip r:embed="rId3"/>
          <a:srcRect/>
          <a:stretch>
            <a:fillRect/>
          </a:stretch>
        </p:blipFill>
        <p:spPr bwMode="auto">
          <a:xfrm>
            <a:off x="4800601" y="3738282"/>
            <a:ext cx="3733800" cy="2667000"/>
          </a:xfrm>
          <a:prstGeom prst="rect">
            <a:avLst/>
          </a:prstGeom>
          <a:noFill/>
        </p:spPr>
      </p:pic>
      <p:sp>
        <p:nvSpPr>
          <p:cNvPr id="5" name="Slide Number Placeholder 4">
            <a:extLst>
              <a:ext uri="{FF2B5EF4-FFF2-40B4-BE49-F238E27FC236}">
                <a16:creationId xmlns="" xmlns:a16="http://schemas.microsoft.com/office/drawing/2014/main" id="{AEAA1063-D73B-47DD-93E1-DC1DD5619153}"/>
              </a:ext>
            </a:extLst>
          </p:cNvPr>
          <p:cNvSpPr>
            <a:spLocks noGrp="1"/>
          </p:cNvSpPr>
          <p:nvPr>
            <p:ph type="sldNum" sz="quarter" idx="12"/>
          </p:nvPr>
        </p:nvSpPr>
        <p:spPr/>
        <p:txBody>
          <a:bodyPr/>
          <a:lstStyle/>
          <a:p>
            <a:fld id="{E6E1E688-53F6-4718-BF6E-84D90EF8442C}" type="slidenum">
              <a:rPr lang="en-US" smtClean="0"/>
              <a:pPr/>
              <a:t>10</a:t>
            </a:fld>
            <a:endParaRPr lang="en-US"/>
          </a:p>
        </p:txBody>
      </p:sp>
    </p:spTree>
    <p:extLst>
      <p:ext uri="{BB962C8B-B14F-4D97-AF65-F5344CB8AC3E}">
        <p14:creationId xmlns="" xmlns:p14="http://schemas.microsoft.com/office/powerpoint/2010/main" val="1633049042"/>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AE9C36-5B24-42CB-AB42-CE8AEA875E5A}"/>
              </a:ext>
            </a:extLst>
          </p:cNvPr>
          <p:cNvSpPr>
            <a:spLocks noGrp="1"/>
          </p:cNvSpPr>
          <p:nvPr>
            <p:ph type="title"/>
          </p:nvPr>
        </p:nvSpPr>
        <p:spPr>
          <a:xfrm>
            <a:off x="484584" y="452718"/>
            <a:ext cx="7053542" cy="766482"/>
          </a:xfrm>
        </p:spPr>
        <p:txBody>
          <a:bodyPr/>
          <a:lstStyle/>
          <a:p>
            <a:pPr marL="571500" indent="-571500">
              <a:buFont typeface="Wingdings" panose="05000000000000000000" pitchFamily="2" charset="2"/>
              <a:buChar char="Ø"/>
            </a:pPr>
            <a:r>
              <a:rPr lang="en-US" sz="4000" dirty="0">
                <a:latin typeface="Goudy Old Style" panose="02020502050305020303" pitchFamily="18" charset="0"/>
              </a:rPr>
              <a:t>Examples of Occlusions</a:t>
            </a:r>
          </a:p>
        </p:txBody>
      </p:sp>
      <p:pic>
        <p:nvPicPr>
          <p:cNvPr id="4" name="Picture 2" descr="C:\Users\Sid\Desktop\Major project\New folder\tenor (14).gif">
            <a:extLst>
              <a:ext uri="{FF2B5EF4-FFF2-40B4-BE49-F238E27FC236}">
                <a16:creationId xmlns="" xmlns:a16="http://schemas.microsoft.com/office/drawing/2014/main" id="{189D393E-1602-47EC-B0AA-64F99BFD47EE}"/>
              </a:ext>
            </a:extLst>
          </p:cNvPr>
          <p:cNvPicPr>
            <a:picLocks noChangeAspect="1" noChangeArrowheads="1" noCrop="1"/>
          </p:cNvPicPr>
          <p:nvPr/>
        </p:nvPicPr>
        <p:blipFill>
          <a:blip r:embed="rId2"/>
          <a:srcRect/>
          <a:stretch>
            <a:fillRect/>
          </a:stretch>
        </p:blipFill>
        <p:spPr bwMode="auto">
          <a:xfrm>
            <a:off x="5334000" y="1447800"/>
            <a:ext cx="3274763" cy="5227025"/>
          </a:xfrm>
          <a:prstGeom prst="rect">
            <a:avLst/>
          </a:prstGeom>
          <a:noFill/>
        </p:spPr>
      </p:pic>
      <p:pic>
        <p:nvPicPr>
          <p:cNvPr id="5" name="Picture 3" descr="C:\Users\Sid\Desktop\Major project\New folder\tenor (3).gif">
            <a:extLst>
              <a:ext uri="{FF2B5EF4-FFF2-40B4-BE49-F238E27FC236}">
                <a16:creationId xmlns="" xmlns:a16="http://schemas.microsoft.com/office/drawing/2014/main" id="{C9C4EEB6-0CF8-47D2-AE91-3AFF4F400948}"/>
              </a:ext>
            </a:extLst>
          </p:cNvPr>
          <p:cNvPicPr>
            <a:picLocks noChangeAspect="1" noChangeArrowheads="1" noCrop="1"/>
          </p:cNvPicPr>
          <p:nvPr/>
        </p:nvPicPr>
        <p:blipFill>
          <a:blip r:embed="rId3"/>
          <a:srcRect/>
          <a:stretch>
            <a:fillRect/>
          </a:stretch>
        </p:blipFill>
        <p:spPr bwMode="auto">
          <a:xfrm>
            <a:off x="914400" y="1447800"/>
            <a:ext cx="3733800" cy="2773680"/>
          </a:xfrm>
          <a:prstGeom prst="rect">
            <a:avLst/>
          </a:prstGeom>
          <a:noFill/>
        </p:spPr>
      </p:pic>
      <p:pic>
        <p:nvPicPr>
          <p:cNvPr id="6" name="Picture 5" descr="C:\Users\Sid\Desktop\Major project\New folder\tenor (4).gif">
            <a:extLst>
              <a:ext uri="{FF2B5EF4-FFF2-40B4-BE49-F238E27FC236}">
                <a16:creationId xmlns="" xmlns:a16="http://schemas.microsoft.com/office/drawing/2014/main" id="{6B67D1D0-2DAF-49EF-8946-E097EA3685A4}"/>
              </a:ext>
            </a:extLst>
          </p:cNvPr>
          <p:cNvPicPr>
            <a:picLocks noChangeAspect="1" noChangeArrowheads="1" noCrop="1"/>
          </p:cNvPicPr>
          <p:nvPr/>
        </p:nvPicPr>
        <p:blipFill>
          <a:blip r:embed="rId4"/>
          <a:srcRect/>
          <a:stretch>
            <a:fillRect/>
          </a:stretch>
        </p:blipFill>
        <p:spPr bwMode="auto">
          <a:xfrm>
            <a:off x="3048000" y="4419600"/>
            <a:ext cx="1600200" cy="2256283"/>
          </a:xfrm>
          <a:prstGeom prst="rect">
            <a:avLst/>
          </a:prstGeom>
          <a:noFill/>
        </p:spPr>
      </p:pic>
      <p:pic>
        <p:nvPicPr>
          <p:cNvPr id="7" name="Picture 6" descr="C:\Users\Sid\Desktop\Major project\New folder\ezgif.com-gif-maker (1).gif">
            <a:extLst>
              <a:ext uri="{FF2B5EF4-FFF2-40B4-BE49-F238E27FC236}">
                <a16:creationId xmlns="" xmlns:a16="http://schemas.microsoft.com/office/drawing/2014/main" id="{2891B93B-F647-48C2-87E2-565E089BECDB}"/>
              </a:ext>
            </a:extLst>
          </p:cNvPr>
          <p:cNvPicPr>
            <a:picLocks noChangeAspect="1" noChangeArrowheads="1" noCrop="1"/>
          </p:cNvPicPr>
          <p:nvPr/>
        </p:nvPicPr>
        <p:blipFill>
          <a:blip r:embed="rId5"/>
          <a:srcRect/>
          <a:stretch>
            <a:fillRect/>
          </a:stretch>
        </p:blipFill>
        <p:spPr bwMode="auto">
          <a:xfrm>
            <a:off x="914400" y="4419600"/>
            <a:ext cx="1757917" cy="2244725"/>
          </a:xfrm>
          <a:prstGeom prst="rect">
            <a:avLst/>
          </a:prstGeom>
          <a:noFill/>
        </p:spPr>
      </p:pic>
      <p:sp>
        <p:nvSpPr>
          <p:cNvPr id="8" name="Slide Number Placeholder 7">
            <a:extLst>
              <a:ext uri="{FF2B5EF4-FFF2-40B4-BE49-F238E27FC236}">
                <a16:creationId xmlns="" xmlns:a16="http://schemas.microsoft.com/office/drawing/2014/main" id="{3E505CB3-13E1-4A4D-BD2D-B80E4DF09A8F}"/>
              </a:ext>
            </a:extLst>
          </p:cNvPr>
          <p:cNvSpPr>
            <a:spLocks noGrp="1"/>
          </p:cNvSpPr>
          <p:nvPr>
            <p:ph type="sldNum" sz="quarter" idx="12"/>
          </p:nvPr>
        </p:nvSpPr>
        <p:spPr/>
        <p:txBody>
          <a:bodyPr/>
          <a:lstStyle/>
          <a:p>
            <a:fld id="{E6E1E688-53F6-4718-BF6E-84D90EF8442C}" type="slidenum">
              <a:rPr lang="en-US" smtClean="0"/>
              <a:pPr/>
              <a:t>11</a:t>
            </a:fld>
            <a:endParaRPr lang="en-US"/>
          </a:p>
        </p:txBody>
      </p:sp>
    </p:spTree>
    <p:extLst>
      <p:ext uri="{BB962C8B-B14F-4D97-AF65-F5344CB8AC3E}">
        <p14:creationId xmlns="" xmlns:p14="http://schemas.microsoft.com/office/powerpoint/2010/main" val="209170799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95BC0D-1363-4FCA-806A-1C56CAFFD73F}"/>
              </a:ext>
            </a:extLst>
          </p:cNvPr>
          <p:cNvSpPr>
            <a:spLocks noGrp="1"/>
          </p:cNvSpPr>
          <p:nvPr>
            <p:ph type="title"/>
          </p:nvPr>
        </p:nvSpPr>
        <p:spPr>
          <a:xfrm>
            <a:off x="484584" y="452718"/>
            <a:ext cx="7053542" cy="766482"/>
          </a:xfrm>
        </p:spPr>
        <p:txBody>
          <a:bodyPr/>
          <a:lstStyle/>
          <a:p>
            <a:pPr marL="571500" indent="-571500">
              <a:buFont typeface="Wingdings" panose="05000000000000000000" pitchFamily="2" charset="2"/>
              <a:buChar char="Ø"/>
            </a:pPr>
            <a:r>
              <a:rPr lang="en-US" sz="4000" dirty="0">
                <a:latin typeface="Goudy Old Style" panose="02020502050305020303" pitchFamily="18" charset="0"/>
              </a:rPr>
              <a:t>Examples of Facial Expressions</a:t>
            </a:r>
          </a:p>
        </p:txBody>
      </p:sp>
      <p:pic>
        <p:nvPicPr>
          <p:cNvPr id="4" name="Picture 2" descr="C:\Users\Sid\Desktop\Major project\New folder\tenor (16).gif">
            <a:extLst>
              <a:ext uri="{FF2B5EF4-FFF2-40B4-BE49-F238E27FC236}">
                <a16:creationId xmlns="" xmlns:a16="http://schemas.microsoft.com/office/drawing/2014/main" id="{4E8DD2C4-45DC-4ADF-A3C8-0BCF267E4594}"/>
              </a:ext>
            </a:extLst>
          </p:cNvPr>
          <p:cNvPicPr>
            <a:picLocks noChangeAspect="1" noChangeArrowheads="1" noCrop="1"/>
          </p:cNvPicPr>
          <p:nvPr/>
        </p:nvPicPr>
        <p:blipFill>
          <a:blip r:embed="rId2"/>
          <a:srcRect/>
          <a:stretch>
            <a:fillRect/>
          </a:stretch>
        </p:blipFill>
        <p:spPr bwMode="auto">
          <a:xfrm>
            <a:off x="838200" y="1524000"/>
            <a:ext cx="4335992" cy="2590800"/>
          </a:xfrm>
          <a:prstGeom prst="rect">
            <a:avLst/>
          </a:prstGeom>
          <a:noFill/>
        </p:spPr>
      </p:pic>
      <p:pic>
        <p:nvPicPr>
          <p:cNvPr id="5" name="Picture 4" descr="C:\Users\Sid\Desktop\Major project\New folder\tenor (13).gif">
            <a:extLst>
              <a:ext uri="{FF2B5EF4-FFF2-40B4-BE49-F238E27FC236}">
                <a16:creationId xmlns="" xmlns:a16="http://schemas.microsoft.com/office/drawing/2014/main" id="{A9E7CB9D-985B-40A2-BB7B-D03D8E0438A5}"/>
              </a:ext>
            </a:extLst>
          </p:cNvPr>
          <p:cNvPicPr>
            <a:picLocks noChangeAspect="1" noChangeArrowheads="1" noCrop="1"/>
          </p:cNvPicPr>
          <p:nvPr/>
        </p:nvPicPr>
        <p:blipFill>
          <a:blip r:embed="rId3"/>
          <a:srcRect/>
          <a:stretch>
            <a:fillRect/>
          </a:stretch>
        </p:blipFill>
        <p:spPr bwMode="auto">
          <a:xfrm>
            <a:off x="4191000" y="4267200"/>
            <a:ext cx="4557757" cy="2438400"/>
          </a:xfrm>
          <a:prstGeom prst="rect">
            <a:avLst/>
          </a:prstGeom>
          <a:noFill/>
        </p:spPr>
      </p:pic>
      <p:sp>
        <p:nvSpPr>
          <p:cNvPr id="6" name="Slide Number Placeholder 5">
            <a:extLst>
              <a:ext uri="{FF2B5EF4-FFF2-40B4-BE49-F238E27FC236}">
                <a16:creationId xmlns="" xmlns:a16="http://schemas.microsoft.com/office/drawing/2014/main" id="{50B71028-FBF6-4051-A81D-83465932C29A}"/>
              </a:ext>
            </a:extLst>
          </p:cNvPr>
          <p:cNvSpPr>
            <a:spLocks noGrp="1"/>
          </p:cNvSpPr>
          <p:nvPr>
            <p:ph type="sldNum" sz="quarter" idx="12"/>
          </p:nvPr>
        </p:nvSpPr>
        <p:spPr/>
        <p:txBody>
          <a:bodyPr/>
          <a:lstStyle/>
          <a:p>
            <a:fld id="{E6E1E688-53F6-4718-BF6E-84D90EF8442C}" type="slidenum">
              <a:rPr lang="en-US" smtClean="0"/>
              <a:pPr/>
              <a:t>12</a:t>
            </a:fld>
            <a:endParaRPr lang="en-US"/>
          </a:p>
        </p:txBody>
      </p:sp>
    </p:spTree>
    <p:extLst>
      <p:ext uri="{BB962C8B-B14F-4D97-AF65-F5344CB8AC3E}">
        <p14:creationId xmlns="" xmlns:p14="http://schemas.microsoft.com/office/powerpoint/2010/main" val="57306148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EEC901-27FE-4905-94F2-4A22178E0F02}"/>
              </a:ext>
            </a:extLst>
          </p:cNvPr>
          <p:cNvSpPr>
            <a:spLocks noGrp="1"/>
          </p:cNvSpPr>
          <p:nvPr>
            <p:ph type="title"/>
          </p:nvPr>
        </p:nvSpPr>
        <p:spPr>
          <a:xfrm>
            <a:off x="484584" y="452718"/>
            <a:ext cx="7053542" cy="766482"/>
          </a:xfrm>
        </p:spPr>
        <p:txBody>
          <a:bodyPr/>
          <a:lstStyle/>
          <a:p>
            <a:r>
              <a:rPr lang="en-US" sz="4000" dirty="0">
                <a:latin typeface="Goudy Old Style" panose="02020502050305020303" pitchFamily="18" charset="0"/>
              </a:rPr>
              <a:t>CNNs</a:t>
            </a:r>
          </a:p>
        </p:txBody>
      </p:sp>
      <p:sp>
        <p:nvSpPr>
          <p:cNvPr id="3" name="Content Placeholder 2">
            <a:extLst>
              <a:ext uri="{FF2B5EF4-FFF2-40B4-BE49-F238E27FC236}">
                <a16:creationId xmlns="" xmlns:a16="http://schemas.microsoft.com/office/drawing/2014/main" id="{C69FB355-5D00-4E4B-B71F-7D0E001EDD7C}"/>
              </a:ext>
            </a:extLst>
          </p:cNvPr>
          <p:cNvSpPr>
            <a:spLocks noGrp="1"/>
          </p:cNvSpPr>
          <p:nvPr>
            <p:ph idx="1"/>
          </p:nvPr>
        </p:nvSpPr>
        <p:spPr>
          <a:xfrm>
            <a:off x="827484" y="1524001"/>
            <a:ext cx="6709906" cy="4724400"/>
          </a:xfrm>
        </p:spPr>
        <p:txBody>
          <a:bodyPr>
            <a:normAutofit/>
          </a:bodyPr>
          <a:lstStyle/>
          <a:p>
            <a:pPr algn="just">
              <a:buClrTx/>
              <a:buFont typeface="Wingdings" pitchFamily="2" charset="2"/>
              <a:buChar char="Ø"/>
            </a:pPr>
            <a:r>
              <a:rPr lang="en-US" sz="2200" dirty="0">
                <a:latin typeface="Goudy Old Style" panose="02020502050305020303" pitchFamily="18" charset="0"/>
              </a:rPr>
              <a:t>Neural as the name suggests, they are brain inspired systems which are intended to replicate the way we humans learn.</a:t>
            </a:r>
          </a:p>
          <a:p>
            <a:pPr algn="just">
              <a:buClrTx/>
              <a:buFont typeface="Wingdings" pitchFamily="2" charset="2"/>
              <a:buChar char="Ø"/>
            </a:pPr>
            <a:r>
              <a:rPr lang="en-US" sz="2200" dirty="0">
                <a:latin typeface="Goudy Old Style" panose="02020502050305020303" pitchFamily="18" charset="0"/>
              </a:rPr>
              <a:t>Neural networks consist of input and output layers as well as hidden layers consisting of units that transform the input into output. </a:t>
            </a:r>
          </a:p>
          <a:p>
            <a:pPr algn="just">
              <a:buClrTx/>
              <a:buFont typeface="Wingdings" pitchFamily="2" charset="2"/>
              <a:buChar char="Ø"/>
            </a:pPr>
            <a:r>
              <a:rPr lang="en-US" sz="2200" dirty="0">
                <a:latin typeface="Goudy Old Style" panose="02020502050305020303" pitchFamily="18" charset="0"/>
              </a:rPr>
              <a:t>There are many layers inside the architecture which are helpful in extracting various features from the input image, i.e., ConvNets are feature extractors.</a:t>
            </a:r>
          </a:p>
          <a:p>
            <a:pPr algn="just">
              <a:buClrTx/>
              <a:buFont typeface="Wingdings" pitchFamily="2" charset="2"/>
              <a:buChar char="Ø"/>
            </a:pPr>
            <a:r>
              <a:rPr lang="en-US" sz="2200" dirty="0">
                <a:latin typeface="Goudy Old Style" panose="02020502050305020303" pitchFamily="18" charset="0"/>
              </a:rPr>
              <a:t>The deeper you go into the network, the complex these feature extractors become.</a:t>
            </a:r>
          </a:p>
        </p:txBody>
      </p:sp>
      <p:sp>
        <p:nvSpPr>
          <p:cNvPr id="4" name="Slide Number Placeholder 3">
            <a:extLst>
              <a:ext uri="{FF2B5EF4-FFF2-40B4-BE49-F238E27FC236}">
                <a16:creationId xmlns="" xmlns:a16="http://schemas.microsoft.com/office/drawing/2014/main" id="{E4789BBB-046D-4B20-BF6E-186103EE0D2C}"/>
              </a:ext>
            </a:extLst>
          </p:cNvPr>
          <p:cNvSpPr>
            <a:spLocks noGrp="1"/>
          </p:cNvSpPr>
          <p:nvPr>
            <p:ph type="sldNum" sz="quarter" idx="12"/>
          </p:nvPr>
        </p:nvSpPr>
        <p:spPr/>
        <p:txBody>
          <a:bodyPr/>
          <a:lstStyle/>
          <a:p>
            <a:fld id="{E6E1E688-53F6-4718-BF6E-84D90EF8442C}" type="slidenum">
              <a:rPr lang="en-US" smtClean="0"/>
              <a:pPr/>
              <a:t>13</a:t>
            </a:fld>
            <a:endParaRPr lang="en-US"/>
          </a:p>
        </p:txBody>
      </p:sp>
    </p:spTree>
    <p:extLst>
      <p:ext uri="{BB962C8B-B14F-4D97-AF65-F5344CB8AC3E}">
        <p14:creationId xmlns="" xmlns:p14="http://schemas.microsoft.com/office/powerpoint/2010/main" val="2011946276"/>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914400"/>
            <a:ext cx="7391400" cy="1077218"/>
          </a:xfrm>
          <a:prstGeom prst="rect">
            <a:avLst/>
          </a:prstGeom>
          <a:noFill/>
        </p:spPr>
        <p:txBody>
          <a:bodyPr wrap="square" rtlCol="0">
            <a:spAutoFit/>
          </a:bodyPr>
          <a:lstStyle/>
          <a:p>
            <a:r>
              <a:rPr lang="en-IN" sz="3200" dirty="0">
                <a:latin typeface="Goudy Old Style" pitchFamily="18" charset="0"/>
              </a:rPr>
              <a:t>Block Diagram of Convolutional Neural Network &amp; Architecture</a:t>
            </a:r>
            <a:endParaRPr lang="en-US" sz="3200" dirty="0">
              <a:latin typeface="Goudy Old Style" pitchFamily="18" charset="0"/>
            </a:endParaRPr>
          </a:p>
        </p:txBody>
      </p:sp>
      <p:sp>
        <p:nvSpPr>
          <p:cNvPr id="2" name="Slide Number Placeholder 1">
            <a:extLst>
              <a:ext uri="{FF2B5EF4-FFF2-40B4-BE49-F238E27FC236}">
                <a16:creationId xmlns="" xmlns:a16="http://schemas.microsoft.com/office/drawing/2014/main" id="{00B126B9-6BF9-4C63-8505-DEBCC06075B7}"/>
              </a:ext>
            </a:extLst>
          </p:cNvPr>
          <p:cNvSpPr>
            <a:spLocks noGrp="1"/>
          </p:cNvSpPr>
          <p:nvPr>
            <p:ph type="sldNum" sz="quarter" idx="12"/>
          </p:nvPr>
        </p:nvSpPr>
        <p:spPr/>
        <p:txBody>
          <a:bodyPr/>
          <a:lstStyle/>
          <a:p>
            <a:fld id="{E6E1E688-53F6-4718-BF6E-84D90EF8442C}" type="slidenum">
              <a:rPr lang="en-US" smtClean="0"/>
              <a:pPr/>
              <a:t>14</a:t>
            </a:fld>
            <a:endParaRPr lang="en-US"/>
          </a:p>
        </p:txBody>
      </p:sp>
      <p:pic>
        <p:nvPicPr>
          <p:cNvPr id="1027" name="Picture 3" descr="C:\Users\Sid\Desktop\New Bitmap Image-001.jpg"/>
          <p:cNvPicPr>
            <a:picLocks noChangeAspect="1" noChangeArrowheads="1"/>
          </p:cNvPicPr>
          <p:nvPr/>
        </p:nvPicPr>
        <p:blipFill>
          <a:blip r:embed="rId2"/>
          <a:srcRect/>
          <a:stretch>
            <a:fillRect/>
          </a:stretch>
        </p:blipFill>
        <p:spPr bwMode="auto">
          <a:xfrm>
            <a:off x="457200" y="2286000"/>
            <a:ext cx="8382000" cy="4151291"/>
          </a:xfrm>
          <a:prstGeom prst="rect">
            <a:avLst/>
          </a:prstGeom>
          <a:noFill/>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838200"/>
            <a:ext cx="5791200" cy="584775"/>
          </a:xfrm>
          <a:prstGeom prst="rect">
            <a:avLst/>
          </a:prstGeom>
          <a:noFill/>
        </p:spPr>
        <p:txBody>
          <a:bodyPr wrap="square" rtlCol="0">
            <a:spAutoFit/>
          </a:bodyPr>
          <a:lstStyle/>
          <a:p>
            <a:r>
              <a:rPr lang="en-IN" sz="3200" dirty="0">
                <a:latin typeface="Goudy Old Style" pitchFamily="18" charset="0"/>
              </a:rPr>
              <a:t>Various Layers in the Architecture</a:t>
            </a:r>
            <a:endParaRPr lang="en-US" sz="3200" dirty="0">
              <a:latin typeface="Goudy Old Style" pitchFamily="18" charset="0"/>
            </a:endParaRPr>
          </a:p>
        </p:txBody>
      </p:sp>
      <p:sp>
        <p:nvSpPr>
          <p:cNvPr id="3" name="TextBox 2"/>
          <p:cNvSpPr txBox="1"/>
          <p:nvPr/>
        </p:nvSpPr>
        <p:spPr>
          <a:xfrm>
            <a:off x="914400" y="2209800"/>
            <a:ext cx="6781800" cy="3592394"/>
          </a:xfrm>
          <a:prstGeom prst="rect">
            <a:avLst/>
          </a:prstGeom>
          <a:noFill/>
        </p:spPr>
        <p:txBody>
          <a:bodyPr wrap="square" rtlCol="0">
            <a:spAutoFit/>
          </a:bodyPr>
          <a:lstStyle/>
          <a:p>
            <a:pPr algn="just">
              <a:buFont typeface="Wingdings" pitchFamily="2" charset="2"/>
              <a:buChar char="Ø"/>
            </a:pPr>
            <a:r>
              <a:rPr lang="en-IN" sz="2200" dirty="0">
                <a:latin typeface="Goudy Old Style" pitchFamily="18" charset="0"/>
              </a:rPr>
              <a:t> Convolutional Layer</a:t>
            </a:r>
          </a:p>
          <a:p>
            <a:pPr algn="just">
              <a:buFont typeface="Wingdings" pitchFamily="2" charset="2"/>
              <a:buChar char="Ø"/>
            </a:pPr>
            <a:endParaRPr lang="en-IN" sz="2200" dirty="0">
              <a:latin typeface="Goudy Old Style" pitchFamily="18" charset="0"/>
            </a:endParaRPr>
          </a:p>
          <a:p>
            <a:pPr algn="just">
              <a:buFont typeface="Wingdings" pitchFamily="2" charset="2"/>
              <a:buChar char="Ø"/>
            </a:pPr>
            <a:r>
              <a:rPr lang="en-IN" sz="2200" dirty="0">
                <a:latin typeface="Goudy Old Style" pitchFamily="18" charset="0"/>
              </a:rPr>
              <a:t> Activation Layer </a:t>
            </a:r>
          </a:p>
          <a:p>
            <a:pPr algn="just">
              <a:buFont typeface="Wingdings" pitchFamily="2" charset="2"/>
              <a:buChar char="Ø"/>
            </a:pPr>
            <a:endParaRPr lang="en-IN" sz="2200" dirty="0">
              <a:latin typeface="Goudy Old Style" pitchFamily="18" charset="0"/>
            </a:endParaRPr>
          </a:p>
          <a:p>
            <a:pPr algn="just">
              <a:buFont typeface="Wingdings" pitchFamily="2" charset="2"/>
              <a:buChar char="Ø"/>
            </a:pPr>
            <a:r>
              <a:rPr lang="en-IN" sz="2200" dirty="0">
                <a:latin typeface="Goudy Old Style" pitchFamily="18" charset="0"/>
              </a:rPr>
              <a:t> Pooling Layer</a:t>
            </a:r>
          </a:p>
          <a:p>
            <a:pPr algn="just">
              <a:buFont typeface="Wingdings" pitchFamily="2" charset="2"/>
              <a:buChar char="Ø"/>
            </a:pPr>
            <a:endParaRPr lang="en-IN" sz="2200" dirty="0">
              <a:latin typeface="Goudy Old Style" pitchFamily="18" charset="0"/>
            </a:endParaRPr>
          </a:p>
          <a:p>
            <a:pPr algn="just">
              <a:buFont typeface="Wingdings" pitchFamily="2" charset="2"/>
              <a:buChar char="Ø"/>
            </a:pPr>
            <a:r>
              <a:rPr lang="en-IN" sz="2200" dirty="0">
                <a:latin typeface="Goudy Old Style" pitchFamily="18" charset="0"/>
              </a:rPr>
              <a:t> Classifiers</a:t>
            </a:r>
          </a:p>
          <a:p>
            <a:pPr lvl="1" algn="just">
              <a:lnSpc>
                <a:spcPct val="200000"/>
              </a:lnSpc>
              <a:buFont typeface="Arial" pitchFamily="34" charset="0"/>
              <a:buChar char="•"/>
            </a:pPr>
            <a:r>
              <a:rPr lang="en-IN" sz="2200" dirty="0">
                <a:latin typeface="Goudy Old Style" pitchFamily="18" charset="0"/>
              </a:rPr>
              <a:t> Linear Classifier</a:t>
            </a:r>
          </a:p>
          <a:p>
            <a:pPr lvl="1" algn="just">
              <a:lnSpc>
                <a:spcPct val="150000"/>
              </a:lnSpc>
              <a:buFont typeface="Arial" pitchFamily="34" charset="0"/>
              <a:buChar char="•"/>
            </a:pPr>
            <a:r>
              <a:rPr lang="en-IN" sz="2200" dirty="0">
                <a:latin typeface="Goudy Old Style" pitchFamily="18" charset="0"/>
              </a:rPr>
              <a:t> Log Regression</a:t>
            </a:r>
          </a:p>
        </p:txBody>
      </p:sp>
      <p:sp>
        <p:nvSpPr>
          <p:cNvPr id="4" name="Slide Number Placeholder 3">
            <a:extLst>
              <a:ext uri="{FF2B5EF4-FFF2-40B4-BE49-F238E27FC236}">
                <a16:creationId xmlns="" xmlns:a16="http://schemas.microsoft.com/office/drawing/2014/main" id="{288730BC-382E-49E7-98A0-172F638EFD2F}"/>
              </a:ext>
            </a:extLst>
          </p:cNvPr>
          <p:cNvSpPr>
            <a:spLocks noGrp="1"/>
          </p:cNvSpPr>
          <p:nvPr>
            <p:ph type="sldNum" sz="quarter" idx="12"/>
          </p:nvPr>
        </p:nvSpPr>
        <p:spPr/>
        <p:txBody>
          <a:bodyPr/>
          <a:lstStyle/>
          <a:p>
            <a:fld id="{E6E1E688-53F6-4718-BF6E-84D90EF8442C}" type="slidenum">
              <a:rPr lang="en-US" smtClean="0"/>
              <a:pPr/>
              <a:t>15</a:t>
            </a:fld>
            <a:endParaRPr lang="en-US"/>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838200"/>
            <a:ext cx="6972300" cy="707886"/>
          </a:xfrm>
          <a:prstGeom prst="rect">
            <a:avLst/>
          </a:prstGeom>
          <a:noFill/>
        </p:spPr>
        <p:txBody>
          <a:bodyPr wrap="square" rtlCol="0">
            <a:spAutoFit/>
          </a:bodyPr>
          <a:lstStyle/>
          <a:p>
            <a:r>
              <a:rPr lang="en-IN" sz="4000" dirty="0">
                <a:latin typeface="Goudy Old Style" pitchFamily="18" charset="0"/>
              </a:rPr>
              <a:t>Databases Used in the Project</a:t>
            </a:r>
            <a:endParaRPr lang="en-US" sz="4000" dirty="0">
              <a:latin typeface="Goudy Old Style" pitchFamily="18" charset="0"/>
            </a:endParaRPr>
          </a:p>
        </p:txBody>
      </p:sp>
      <p:sp>
        <p:nvSpPr>
          <p:cNvPr id="3" name="TextBox 2"/>
          <p:cNvSpPr txBox="1"/>
          <p:nvPr/>
        </p:nvSpPr>
        <p:spPr>
          <a:xfrm>
            <a:off x="838200" y="1828800"/>
            <a:ext cx="2895600" cy="3477875"/>
          </a:xfrm>
          <a:prstGeom prst="rect">
            <a:avLst/>
          </a:prstGeom>
          <a:noFill/>
        </p:spPr>
        <p:txBody>
          <a:bodyPr wrap="square" rtlCol="0">
            <a:spAutoFit/>
          </a:bodyPr>
          <a:lstStyle/>
          <a:p>
            <a:pPr>
              <a:buFont typeface="Wingdings" pitchFamily="2" charset="2"/>
              <a:buChar char="Ø"/>
            </a:pPr>
            <a:r>
              <a:rPr lang="en-IN" sz="2000" dirty="0">
                <a:latin typeface="Goudy Old Style" pitchFamily="18" charset="0"/>
              </a:rPr>
              <a:t> ATT Database</a:t>
            </a:r>
          </a:p>
          <a:p>
            <a:pPr>
              <a:buFont typeface="Wingdings" pitchFamily="2" charset="2"/>
              <a:buChar char="Ø"/>
            </a:pPr>
            <a:endParaRPr lang="en-IN" sz="2000" dirty="0">
              <a:latin typeface="Goudy Old Style" pitchFamily="18" charset="0"/>
            </a:endParaRPr>
          </a:p>
          <a:p>
            <a:pPr>
              <a:buFont typeface="Wingdings" pitchFamily="2" charset="2"/>
              <a:buChar char="Ø"/>
            </a:pPr>
            <a:endParaRPr lang="en-IN" sz="2000" dirty="0">
              <a:latin typeface="Goudy Old Style" pitchFamily="18" charset="0"/>
            </a:endParaRPr>
          </a:p>
          <a:p>
            <a:pPr>
              <a:buFont typeface="Wingdings" pitchFamily="2" charset="2"/>
              <a:buChar char="Ø"/>
            </a:pPr>
            <a:endParaRPr lang="en-IN" sz="2000" dirty="0">
              <a:latin typeface="Goudy Old Style" pitchFamily="18" charset="0"/>
            </a:endParaRPr>
          </a:p>
          <a:p>
            <a:pPr>
              <a:buFont typeface="Wingdings" pitchFamily="2" charset="2"/>
              <a:buChar char="Ø"/>
            </a:pPr>
            <a:endParaRPr lang="en-IN" sz="2000" dirty="0">
              <a:latin typeface="Goudy Old Style" pitchFamily="18" charset="0"/>
            </a:endParaRPr>
          </a:p>
          <a:p>
            <a:pPr>
              <a:buFont typeface="Wingdings" pitchFamily="2" charset="2"/>
              <a:buChar char="Ø"/>
            </a:pPr>
            <a:r>
              <a:rPr lang="en-IN" sz="2000" dirty="0">
                <a:latin typeface="Goudy Old Style" pitchFamily="18" charset="0"/>
              </a:rPr>
              <a:t> FERET Database</a:t>
            </a:r>
          </a:p>
          <a:p>
            <a:pPr>
              <a:buFont typeface="Wingdings" pitchFamily="2" charset="2"/>
              <a:buChar char="Ø"/>
            </a:pPr>
            <a:endParaRPr lang="en-IN" sz="2000" dirty="0">
              <a:latin typeface="Goudy Old Style" pitchFamily="18" charset="0"/>
            </a:endParaRPr>
          </a:p>
          <a:p>
            <a:pPr>
              <a:buFont typeface="Wingdings" pitchFamily="2" charset="2"/>
              <a:buChar char="Ø"/>
            </a:pPr>
            <a:endParaRPr lang="en-IN" sz="2000" dirty="0">
              <a:latin typeface="Goudy Old Style" pitchFamily="18" charset="0"/>
            </a:endParaRPr>
          </a:p>
          <a:p>
            <a:pPr>
              <a:buFont typeface="Wingdings" pitchFamily="2" charset="2"/>
              <a:buChar char="Ø"/>
            </a:pPr>
            <a:endParaRPr lang="en-IN" sz="2000" dirty="0">
              <a:latin typeface="Goudy Old Style" pitchFamily="18" charset="0"/>
            </a:endParaRPr>
          </a:p>
          <a:p>
            <a:pPr>
              <a:buFont typeface="Wingdings" pitchFamily="2" charset="2"/>
              <a:buChar char="Ø"/>
            </a:pPr>
            <a:endParaRPr lang="en-IN" sz="2000" dirty="0">
              <a:latin typeface="Goudy Old Style" pitchFamily="18" charset="0"/>
            </a:endParaRPr>
          </a:p>
          <a:p>
            <a:pPr>
              <a:buFont typeface="Wingdings" pitchFamily="2" charset="2"/>
              <a:buChar char="Ø"/>
            </a:pPr>
            <a:r>
              <a:rPr lang="en-IN" sz="2000" dirty="0">
                <a:latin typeface="Goudy Old Style" pitchFamily="18" charset="0"/>
              </a:rPr>
              <a:t> WEBCAM Database</a:t>
            </a:r>
          </a:p>
        </p:txBody>
      </p:sp>
      <p:pic>
        <p:nvPicPr>
          <p:cNvPr id="2050" name="Picture 2" descr="C:\Users\Sid\Downloads\ezgif.com-gif-maker (7).gif"/>
          <p:cNvPicPr>
            <a:picLocks noChangeAspect="1" noChangeArrowheads="1" noCrop="1"/>
          </p:cNvPicPr>
          <p:nvPr/>
        </p:nvPicPr>
        <p:blipFill>
          <a:blip r:embed="rId2"/>
          <a:srcRect/>
          <a:stretch>
            <a:fillRect/>
          </a:stretch>
        </p:blipFill>
        <p:spPr bwMode="auto">
          <a:xfrm>
            <a:off x="1371600" y="2209800"/>
            <a:ext cx="876300" cy="1066800"/>
          </a:xfrm>
          <a:prstGeom prst="rect">
            <a:avLst/>
          </a:prstGeom>
          <a:noFill/>
        </p:spPr>
      </p:pic>
      <p:pic>
        <p:nvPicPr>
          <p:cNvPr id="2051" name="Picture 3" descr="C:\Users\Sid\Downloads\ezgif.com-gif-maker (6).gif"/>
          <p:cNvPicPr>
            <a:picLocks noChangeAspect="1" noChangeArrowheads="1" noCrop="1"/>
          </p:cNvPicPr>
          <p:nvPr/>
        </p:nvPicPr>
        <p:blipFill>
          <a:blip r:embed="rId3"/>
          <a:srcRect/>
          <a:stretch>
            <a:fillRect/>
          </a:stretch>
        </p:blipFill>
        <p:spPr bwMode="auto">
          <a:xfrm>
            <a:off x="2819400" y="2209800"/>
            <a:ext cx="876300" cy="1066800"/>
          </a:xfrm>
          <a:prstGeom prst="rect">
            <a:avLst/>
          </a:prstGeom>
          <a:noFill/>
        </p:spPr>
      </p:pic>
      <p:pic>
        <p:nvPicPr>
          <p:cNvPr id="2052" name="Picture 4" descr="C:\Users\Sid\Downloads\ezgif.com-gif-maker (5).gif"/>
          <p:cNvPicPr>
            <a:picLocks noChangeAspect="1" noChangeArrowheads="1" noCrop="1"/>
          </p:cNvPicPr>
          <p:nvPr/>
        </p:nvPicPr>
        <p:blipFill>
          <a:blip r:embed="rId4"/>
          <a:srcRect/>
          <a:stretch>
            <a:fillRect/>
          </a:stretch>
        </p:blipFill>
        <p:spPr bwMode="auto">
          <a:xfrm>
            <a:off x="4191000" y="2209800"/>
            <a:ext cx="876300" cy="1066800"/>
          </a:xfrm>
          <a:prstGeom prst="rect">
            <a:avLst/>
          </a:prstGeom>
          <a:noFill/>
        </p:spPr>
      </p:pic>
      <p:pic>
        <p:nvPicPr>
          <p:cNvPr id="2053" name="Picture 5" descr="C:\Users\Sid\Downloads\ezgif.com-gif-maker (4).gif"/>
          <p:cNvPicPr>
            <a:picLocks noChangeAspect="1" noChangeArrowheads="1" noCrop="1"/>
          </p:cNvPicPr>
          <p:nvPr/>
        </p:nvPicPr>
        <p:blipFill>
          <a:blip r:embed="rId5"/>
          <a:srcRect/>
          <a:stretch>
            <a:fillRect/>
          </a:stretch>
        </p:blipFill>
        <p:spPr bwMode="auto">
          <a:xfrm>
            <a:off x="5562600" y="2209800"/>
            <a:ext cx="876300" cy="1066800"/>
          </a:xfrm>
          <a:prstGeom prst="rect">
            <a:avLst/>
          </a:prstGeom>
          <a:noFill/>
        </p:spPr>
      </p:pic>
      <p:pic>
        <p:nvPicPr>
          <p:cNvPr id="2054" name="Picture 6" descr="C:\Users\Sid\Downloads\ezgif.com-gif-maker.gif"/>
          <p:cNvPicPr>
            <a:picLocks noChangeAspect="1" noChangeArrowheads="1" noCrop="1"/>
          </p:cNvPicPr>
          <p:nvPr/>
        </p:nvPicPr>
        <p:blipFill>
          <a:blip r:embed="rId6"/>
          <a:srcRect/>
          <a:stretch>
            <a:fillRect/>
          </a:stretch>
        </p:blipFill>
        <p:spPr bwMode="auto">
          <a:xfrm>
            <a:off x="6934200" y="2209800"/>
            <a:ext cx="876300" cy="1066800"/>
          </a:xfrm>
          <a:prstGeom prst="rect">
            <a:avLst/>
          </a:prstGeom>
          <a:noFill/>
        </p:spPr>
      </p:pic>
      <p:pic>
        <p:nvPicPr>
          <p:cNvPr id="2055" name="Picture 7" descr="C:\Users\Sid\Downloads\ezgif.com-gif-maker.gif"/>
          <p:cNvPicPr>
            <a:picLocks noChangeAspect="1" noChangeArrowheads="1" noCrop="1"/>
          </p:cNvPicPr>
          <p:nvPr/>
        </p:nvPicPr>
        <p:blipFill>
          <a:blip r:embed="rId7"/>
          <a:srcRect/>
          <a:stretch>
            <a:fillRect/>
          </a:stretch>
        </p:blipFill>
        <p:spPr bwMode="auto">
          <a:xfrm>
            <a:off x="1371600" y="3733800"/>
            <a:ext cx="876300" cy="1066800"/>
          </a:xfrm>
          <a:prstGeom prst="rect">
            <a:avLst/>
          </a:prstGeom>
          <a:noFill/>
        </p:spPr>
      </p:pic>
      <p:pic>
        <p:nvPicPr>
          <p:cNvPr id="2056" name="Picture 8" descr="C:\Users\Sid\Downloads\ezgif.com-gif-maker (1).gif"/>
          <p:cNvPicPr>
            <a:picLocks noChangeAspect="1" noChangeArrowheads="1" noCrop="1"/>
          </p:cNvPicPr>
          <p:nvPr/>
        </p:nvPicPr>
        <p:blipFill>
          <a:blip r:embed="rId8"/>
          <a:srcRect/>
          <a:stretch>
            <a:fillRect/>
          </a:stretch>
        </p:blipFill>
        <p:spPr bwMode="auto">
          <a:xfrm>
            <a:off x="2819400" y="3733800"/>
            <a:ext cx="876300" cy="1066800"/>
          </a:xfrm>
          <a:prstGeom prst="rect">
            <a:avLst/>
          </a:prstGeom>
          <a:noFill/>
        </p:spPr>
      </p:pic>
      <p:pic>
        <p:nvPicPr>
          <p:cNvPr id="2057" name="Picture 9" descr="C:\Users\Sid\Downloads\ezgif.com-gif-maker (2).gif"/>
          <p:cNvPicPr>
            <a:picLocks noChangeAspect="1" noChangeArrowheads="1" noCrop="1"/>
          </p:cNvPicPr>
          <p:nvPr/>
        </p:nvPicPr>
        <p:blipFill>
          <a:blip r:embed="rId9"/>
          <a:srcRect/>
          <a:stretch>
            <a:fillRect/>
          </a:stretch>
        </p:blipFill>
        <p:spPr bwMode="auto">
          <a:xfrm>
            <a:off x="4191000" y="3733800"/>
            <a:ext cx="876300" cy="1066800"/>
          </a:xfrm>
          <a:prstGeom prst="rect">
            <a:avLst/>
          </a:prstGeom>
          <a:noFill/>
        </p:spPr>
      </p:pic>
      <p:pic>
        <p:nvPicPr>
          <p:cNvPr id="2058" name="Picture 10" descr="C:\Users\Sid\Downloads\ezgif.com-gif-maker (3).gif"/>
          <p:cNvPicPr>
            <a:picLocks noChangeAspect="1" noChangeArrowheads="1" noCrop="1"/>
          </p:cNvPicPr>
          <p:nvPr/>
        </p:nvPicPr>
        <p:blipFill>
          <a:blip r:embed="rId10"/>
          <a:srcRect/>
          <a:stretch>
            <a:fillRect/>
          </a:stretch>
        </p:blipFill>
        <p:spPr bwMode="auto">
          <a:xfrm>
            <a:off x="5562600" y="3733800"/>
            <a:ext cx="876300" cy="1066800"/>
          </a:xfrm>
          <a:prstGeom prst="rect">
            <a:avLst/>
          </a:prstGeom>
          <a:noFill/>
        </p:spPr>
      </p:pic>
      <p:pic>
        <p:nvPicPr>
          <p:cNvPr id="2059" name="Picture 11" descr="C:\Users\Sid\Downloads\ezgif.com-gif-maker (4).gif"/>
          <p:cNvPicPr>
            <a:picLocks noChangeAspect="1" noChangeArrowheads="1" noCrop="1"/>
          </p:cNvPicPr>
          <p:nvPr/>
        </p:nvPicPr>
        <p:blipFill>
          <a:blip r:embed="rId11"/>
          <a:srcRect/>
          <a:stretch>
            <a:fillRect/>
          </a:stretch>
        </p:blipFill>
        <p:spPr bwMode="auto">
          <a:xfrm>
            <a:off x="6934200" y="3733800"/>
            <a:ext cx="876300" cy="1066800"/>
          </a:xfrm>
          <a:prstGeom prst="rect">
            <a:avLst/>
          </a:prstGeom>
          <a:noFill/>
        </p:spPr>
      </p:pic>
      <p:pic>
        <p:nvPicPr>
          <p:cNvPr id="2060" name="Picture 12" descr="C:\Users\Sid\Downloads\ezgif.com-gif-maker (2).gif"/>
          <p:cNvPicPr>
            <a:picLocks noChangeAspect="1" noChangeArrowheads="1" noCrop="1"/>
          </p:cNvPicPr>
          <p:nvPr/>
        </p:nvPicPr>
        <p:blipFill>
          <a:blip r:embed="rId12"/>
          <a:srcRect/>
          <a:stretch>
            <a:fillRect/>
          </a:stretch>
        </p:blipFill>
        <p:spPr bwMode="auto">
          <a:xfrm>
            <a:off x="1295400" y="5334000"/>
            <a:ext cx="1147187" cy="1143000"/>
          </a:xfrm>
          <a:prstGeom prst="rect">
            <a:avLst/>
          </a:prstGeom>
          <a:noFill/>
        </p:spPr>
      </p:pic>
      <p:pic>
        <p:nvPicPr>
          <p:cNvPr id="2061" name="Picture 13" descr="C:\Users\Sid\Downloads\ezgif.com-gif-maker (3).gif"/>
          <p:cNvPicPr>
            <a:picLocks noChangeAspect="1" noChangeArrowheads="1" noCrop="1"/>
          </p:cNvPicPr>
          <p:nvPr/>
        </p:nvPicPr>
        <p:blipFill>
          <a:blip r:embed="rId13"/>
          <a:srcRect/>
          <a:stretch>
            <a:fillRect/>
          </a:stretch>
        </p:blipFill>
        <p:spPr bwMode="auto">
          <a:xfrm>
            <a:off x="2819400" y="5334000"/>
            <a:ext cx="1143000" cy="1143000"/>
          </a:xfrm>
          <a:prstGeom prst="rect">
            <a:avLst/>
          </a:prstGeom>
          <a:noFill/>
        </p:spPr>
      </p:pic>
      <p:pic>
        <p:nvPicPr>
          <p:cNvPr id="2062" name="Picture 14" descr="C:\Users\Sid\Downloads\ezgif.com-gif-maker (7).gif"/>
          <p:cNvPicPr>
            <a:picLocks noChangeAspect="1" noChangeArrowheads="1" noCrop="1"/>
          </p:cNvPicPr>
          <p:nvPr/>
        </p:nvPicPr>
        <p:blipFill>
          <a:blip r:embed="rId14"/>
          <a:srcRect/>
          <a:stretch>
            <a:fillRect/>
          </a:stretch>
        </p:blipFill>
        <p:spPr bwMode="auto">
          <a:xfrm>
            <a:off x="4114800" y="5334000"/>
            <a:ext cx="1166447" cy="1166447"/>
          </a:xfrm>
          <a:prstGeom prst="rect">
            <a:avLst/>
          </a:prstGeom>
          <a:noFill/>
        </p:spPr>
      </p:pic>
      <p:pic>
        <p:nvPicPr>
          <p:cNvPr id="2063" name="Picture 15" descr="C:\Users\Sid\Downloads\ezgif.com-gif-maker (8).gif"/>
          <p:cNvPicPr>
            <a:picLocks noChangeAspect="1" noChangeArrowheads="1" noCrop="1"/>
          </p:cNvPicPr>
          <p:nvPr/>
        </p:nvPicPr>
        <p:blipFill>
          <a:blip r:embed="rId15"/>
          <a:srcRect/>
          <a:stretch>
            <a:fillRect/>
          </a:stretch>
        </p:blipFill>
        <p:spPr bwMode="auto">
          <a:xfrm>
            <a:off x="5638800" y="5334000"/>
            <a:ext cx="1147431" cy="1143000"/>
          </a:xfrm>
          <a:prstGeom prst="rect">
            <a:avLst/>
          </a:prstGeom>
          <a:noFill/>
        </p:spPr>
      </p:pic>
      <p:pic>
        <p:nvPicPr>
          <p:cNvPr id="2064" name="Picture 16" descr="C:\Users\Sid\Downloads\ezgif.com-gif-maker (5).gif"/>
          <p:cNvPicPr>
            <a:picLocks noChangeAspect="1" noChangeArrowheads="1" noCrop="1"/>
          </p:cNvPicPr>
          <p:nvPr/>
        </p:nvPicPr>
        <p:blipFill>
          <a:blip r:embed="rId16"/>
          <a:srcRect/>
          <a:stretch>
            <a:fillRect/>
          </a:stretch>
        </p:blipFill>
        <p:spPr bwMode="auto">
          <a:xfrm>
            <a:off x="7086308" y="5334001"/>
            <a:ext cx="1147395" cy="1142999"/>
          </a:xfrm>
          <a:prstGeom prst="rect">
            <a:avLst/>
          </a:prstGeom>
          <a:noFill/>
        </p:spPr>
      </p:pic>
      <p:sp>
        <p:nvSpPr>
          <p:cNvPr id="4" name="Slide Number Placeholder 3">
            <a:extLst>
              <a:ext uri="{FF2B5EF4-FFF2-40B4-BE49-F238E27FC236}">
                <a16:creationId xmlns="" xmlns:a16="http://schemas.microsoft.com/office/drawing/2014/main" id="{4D29D7C1-F0B0-45BC-8D1E-40D3C9F5A178}"/>
              </a:ext>
            </a:extLst>
          </p:cNvPr>
          <p:cNvSpPr>
            <a:spLocks noGrp="1"/>
          </p:cNvSpPr>
          <p:nvPr>
            <p:ph type="sldNum" sz="quarter" idx="12"/>
          </p:nvPr>
        </p:nvSpPr>
        <p:spPr/>
        <p:txBody>
          <a:bodyPr/>
          <a:lstStyle/>
          <a:p>
            <a:fld id="{E6E1E688-53F6-4718-BF6E-84D90EF8442C}" type="slidenum">
              <a:rPr lang="en-US" smtClean="0"/>
              <a:pPr/>
              <a:t>16</a:t>
            </a:fld>
            <a:endParaRPr lang="en-US"/>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838200"/>
            <a:ext cx="6972300" cy="707886"/>
          </a:xfrm>
          <a:prstGeom prst="rect">
            <a:avLst/>
          </a:prstGeom>
          <a:noFill/>
        </p:spPr>
        <p:txBody>
          <a:bodyPr wrap="square" rtlCol="0">
            <a:spAutoFit/>
          </a:bodyPr>
          <a:lstStyle/>
          <a:p>
            <a:r>
              <a:rPr lang="en-IN" sz="4000" dirty="0">
                <a:latin typeface="Goudy Old Style" pitchFamily="18" charset="0"/>
              </a:rPr>
              <a:t>Databases Used in the Project</a:t>
            </a:r>
            <a:endParaRPr lang="en-US" sz="4000" dirty="0">
              <a:latin typeface="Goudy Old Style" pitchFamily="18" charset="0"/>
            </a:endParaRPr>
          </a:p>
        </p:txBody>
      </p:sp>
      <p:sp>
        <p:nvSpPr>
          <p:cNvPr id="3" name="TextBox 2"/>
          <p:cNvSpPr txBox="1"/>
          <p:nvPr/>
        </p:nvSpPr>
        <p:spPr>
          <a:xfrm>
            <a:off x="838200" y="1981200"/>
            <a:ext cx="2895600" cy="3785652"/>
          </a:xfrm>
          <a:prstGeom prst="rect">
            <a:avLst/>
          </a:prstGeom>
          <a:noFill/>
        </p:spPr>
        <p:txBody>
          <a:bodyPr wrap="square" rtlCol="0">
            <a:spAutoFit/>
          </a:bodyPr>
          <a:lstStyle/>
          <a:p>
            <a:pPr>
              <a:buFont typeface="Wingdings" pitchFamily="2" charset="2"/>
              <a:buChar char="Ø"/>
            </a:pPr>
            <a:r>
              <a:rPr lang="en-IN" sz="2000" dirty="0">
                <a:latin typeface="Goudy Old Style" pitchFamily="18" charset="0"/>
              </a:rPr>
              <a:t> </a:t>
            </a:r>
            <a:r>
              <a:rPr lang="en-IN" sz="2000" dirty="0" smtClean="0">
                <a:latin typeface="Goudy Old Style" pitchFamily="18" charset="0"/>
              </a:rPr>
              <a:t>Pose </a:t>
            </a:r>
            <a:r>
              <a:rPr lang="en-IN" sz="2000" dirty="0">
                <a:latin typeface="Goudy Old Style" pitchFamily="18" charset="0"/>
              </a:rPr>
              <a:t>Database</a:t>
            </a:r>
          </a:p>
          <a:p>
            <a:pPr>
              <a:buFont typeface="Wingdings" pitchFamily="2" charset="2"/>
              <a:buChar char="Ø"/>
            </a:pPr>
            <a:endParaRPr lang="en-IN" sz="2000" dirty="0">
              <a:latin typeface="Goudy Old Style" pitchFamily="18" charset="0"/>
            </a:endParaRPr>
          </a:p>
          <a:p>
            <a:pPr>
              <a:buFont typeface="Wingdings" pitchFamily="2" charset="2"/>
              <a:buChar char="Ø"/>
            </a:pPr>
            <a:endParaRPr lang="en-IN" sz="2000" dirty="0" smtClean="0">
              <a:latin typeface="Goudy Old Style" pitchFamily="18" charset="0"/>
            </a:endParaRPr>
          </a:p>
          <a:p>
            <a:pPr>
              <a:buFont typeface="Wingdings" pitchFamily="2" charset="2"/>
              <a:buChar char="Ø"/>
            </a:pPr>
            <a:endParaRPr lang="en-IN" sz="2000" dirty="0">
              <a:latin typeface="Goudy Old Style" pitchFamily="18" charset="0"/>
            </a:endParaRPr>
          </a:p>
          <a:p>
            <a:pPr>
              <a:buFont typeface="Wingdings" pitchFamily="2" charset="2"/>
              <a:buChar char="Ø"/>
            </a:pPr>
            <a:endParaRPr lang="en-IN" sz="2000" dirty="0">
              <a:latin typeface="Goudy Old Style" pitchFamily="18" charset="0"/>
            </a:endParaRPr>
          </a:p>
          <a:p>
            <a:pPr>
              <a:buFont typeface="Wingdings" pitchFamily="2" charset="2"/>
              <a:buChar char="Ø"/>
            </a:pPr>
            <a:endParaRPr lang="en-IN" sz="2000" dirty="0" smtClean="0">
              <a:latin typeface="Goudy Old Style" pitchFamily="18" charset="0"/>
            </a:endParaRPr>
          </a:p>
          <a:p>
            <a:pPr>
              <a:buFont typeface="Wingdings" pitchFamily="2" charset="2"/>
              <a:buChar char="Ø"/>
            </a:pPr>
            <a:endParaRPr lang="en-IN" sz="2000" dirty="0">
              <a:latin typeface="Goudy Old Style" pitchFamily="18" charset="0"/>
            </a:endParaRPr>
          </a:p>
          <a:p>
            <a:pPr>
              <a:buFont typeface="Wingdings" pitchFamily="2" charset="2"/>
              <a:buChar char="Ø"/>
            </a:pPr>
            <a:r>
              <a:rPr lang="en-IN" sz="2000" dirty="0">
                <a:latin typeface="Goudy Old Style" pitchFamily="18" charset="0"/>
              </a:rPr>
              <a:t> </a:t>
            </a:r>
            <a:r>
              <a:rPr lang="en-IN" sz="2000" dirty="0" smtClean="0">
                <a:latin typeface="Goudy Old Style" pitchFamily="18" charset="0"/>
              </a:rPr>
              <a:t>OWN </a:t>
            </a:r>
            <a:r>
              <a:rPr lang="en-IN" sz="2000" dirty="0">
                <a:latin typeface="Goudy Old Style" pitchFamily="18" charset="0"/>
              </a:rPr>
              <a:t>Database</a:t>
            </a:r>
          </a:p>
          <a:p>
            <a:pPr>
              <a:buFont typeface="Wingdings" pitchFamily="2" charset="2"/>
              <a:buChar char="Ø"/>
            </a:pPr>
            <a:endParaRPr lang="en-IN" sz="2000" dirty="0">
              <a:latin typeface="Goudy Old Style" pitchFamily="18" charset="0"/>
            </a:endParaRPr>
          </a:p>
          <a:p>
            <a:endParaRPr lang="en-IN" sz="2000" dirty="0" smtClean="0">
              <a:latin typeface="Goudy Old Style" pitchFamily="18" charset="0"/>
            </a:endParaRPr>
          </a:p>
          <a:p>
            <a:endParaRPr lang="en-IN" sz="2000" dirty="0" smtClean="0">
              <a:latin typeface="Goudy Old Style" pitchFamily="18" charset="0"/>
            </a:endParaRPr>
          </a:p>
          <a:p>
            <a:endParaRPr lang="en-IN" sz="2000" dirty="0">
              <a:latin typeface="Goudy Old Style" pitchFamily="18" charset="0"/>
            </a:endParaRPr>
          </a:p>
        </p:txBody>
      </p:sp>
      <p:sp>
        <p:nvSpPr>
          <p:cNvPr id="4" name="Slide Number Placeholder 3">
            <a:extLst>
              <a:ext uri="{FF2B5EF4-FFF2-40B4-BE49-F238E27FC236}">
                <a16:creationId xmlns="" xmlns:a16="http://schemas.microsoft.com/office/drawing/2014/main" id="{4D29D7C1-F0B0-45BC-8D1E-40D3C9F5A178}"/>
              </a:ext>
            </a:extLst>
          </p:cNvPr>
          <p:cNvSpPr>
            <a:spLocks noGrp="1"/>
          </p:cNvSpPr>
          <p:nvPr>
            <p:ph type="sldNum" sz="quarter" idx="12"/>
          </p:nvPr>
        </p:nvSpPr>
        <p:spPr/>
        <p:txBody>
          <a:bodyPr/>
          <a:lstStyle/>
          <a:p>
            <a:fld id="{E6E1E688-53F6-4718-BF6E-84D90EF8442C}" type="slidenum">
              <a:rPr lang="en-US" smtClean="0"/>
              <a:pPr/>
              <a:t>17</a:t>
            </a:fld>
            <a:endParaRPr lang="en-US"/>
          </a:p>
        </p:txBody>
      </p:sp>
      <p:pic>
        <p:nvPicPr>
          <p:cNvPr id="1026" name="Picture 2" descr="C:\Users\Sid\Desktop\New folder (5)\1 (1).gif"/>
          <p:cNvPicPr>
            <a:picLocks noChangeAspect="1" noChangeArrowheads="1" noCrop="1"/>
          </p:cNvPicPr>
          <p:nvPr/>
        </p:nvPicPr>
        <p:blipFill>
          <a:blip r:embed="rId2"/>
          <a:srcRect/>
          <a:stretch>
            <a:fillRect/>
          </a:stretch>
        </p:blipFill>
        <p:spPr bwMode="auto">
          <a:xfrm>
            <a:off x="7315200" y="2438400"/>
            <a:ext cx="1371600" cy="1371600"/>
          </a:xfrm>
          <a:prstGeom prst="rect">
            <a:avLst/>
          </a:prstGeom>
          <a:noFill/>
        </p:spPr>
      </p:pic>
      <p:pic>
        <p:nvPicPr>
          <p:cNvPr id="1027" name="Picture 3" descr="C:\Users\Sid\Desktop\New folder (5)\1 (2).gif"/>
          <p:cNvPicPr>
            <a:picLocks noChangeAspect="1" noChangeArrowheads="1" noCrop="1"/>
          </p:cNvPicPr>
          <p:nvPr/>
        </p:nvPicPr>
        <p:blipFill>
          <a:blip r:embed="rId3"/>
          <a:srcRect/>
          <a:stretch>
            <a:fillRect/>
          </a:stretch>
        </p:blipFill>
        <p:spPr bwMode="auto">
          <a:xfrm>
            <a:off x="2743200" y="2438400"/>
            <a:ext cx="1371600" cy="1371600"/>
          </a:xfrm>
          <a:prstGeom prst="rect">
            <a:avLst/>
          </a:prstGeom>
          <a:noFill/>
        </p:spPr>
      </p:pic>
      <p:pic>
        <p:nvPicPr>
          <p:cNvPr id="1028" name="Picture 4" descr="C:\Users\Sid\Desktop\New folder (5)\1 (3).gif"/>
          <p:cNvPicPr>
            <a:picLocks noChangeAspect="1" noChangeArrowheads="1" noCrop="1"/>
          </p:cNvPicPr>
          <p:nvPr/>
        </p:nvPicPr>
        <p:blipFill>
          <a:blip r:embed="rId4"/>
          <a:srcRect/>
          <a:stretch>
            <a:fillRect/>
          </a:stretch>
        </p:blipFill>
        <p:spPr bwMode="auto">
          <a:xfrm>
            <a:off x="4267200" y="2438400"/>
            <a:ext cx="1371600" cy="1371600"/>
          </a:xfrm>
          <a:prstGeom prst="rect">
            <a:avLst/>
          </a:prstGeom>
          <a:noFill/>
        </p:spPr>
      </p:pic>
      <p:pic>
        <p:nvPicPr>
          <p:cNvPr id="1029" name="Picture 5" descr="C:\Users\Sid\Desktop\New folder (5)\1 (4).gif"/>
          <p:cNvPicPr>
            <a:picLocks noChangeAspect="1" noChangeArrowheads="1" noCrop="1"/>
          </p:cNvPicPr>
          <p:nvPr/>
        </p:nvPicPr>
        <p:blipFill>
          <a:blip r:embed="rId5"/>
          <a:srcRect/>
          <a:stretch>
            <a:fillRect/>
          </a:stretch>
        </p:blipFill>
        <p:spPr bwMode="auto">
          <a:xfrm>
            <a:off x="5791200" y="2438400"/>
            <a:ext cx="1371600" cy="1371600"/>
          </a:xfrm>
          <a:prstGeom prst="rect">
            <a:avLst/>
          </a:prstGeom>
          <a:noFill/>
        </p:spPr>
      </p:pic>
      <p:pic>
        <p:nvPicPr>
          <p:cNvPr id="1031" name="Picture 7" descr="C:\Users\Sid\Desktop\New folder (5)\ezgif.com-gif-maker (5).gif"/>
          <p:cNvPicPr>
            <a:picLocks noChangeAspect="1" noChangeArrowheads="1" noCrop="1"/>
          </p:cNvPicPr>
          <p:nvPr/>
        </p:nvPicPr>
        <p:blipFill>
          <a:blip r:embed="rId6"/>
          <a:srcRect/>
          <a:stretch>
            <a:fillRect/>
          </a:stretch>
        </p:blipFill>
        <p:spPr bwMode="auto">
          <a:xfrm>
            <a:off x="1295400" y="4648200"/>
            <a:ext cx="1143000" cy="1524000"/>
          </a:xfrm>
          <a:prstGeom prst="rect">
            <a:avLst/>
          </a:prstGeom>
          <a:noFill/>
        </p:spPr>
      </p:pic>
      <p:pic>
        <p:nvPicPr>
          <p:cNvPr id="1032" name="Picture 8" descr="C:\Users\Sid\Desktop\New folder (5)\ezgif.com-gif-maker (6).gif"/>
          <p:cNvPicPr>
            <a:picLocks noChangeAspect="1" noChangeArrowheads="1" noCrop="1"/>
          </p:cNvPicPr>
          <p:nvPr/>
        </p:nvPicPr>
        <p:blipFill>
          <a:blip r:embed="rId7"/>
          <a:srcRect/>
          <a:stretch>
            <a:fillRect/>
          </a:stretch>
        </p:blipFill>
        <p:spPr bwMode="auto">
          <a:xfrm>
            <a:off x="2743200" y="4648200"/>
            <a:ext cx="1143000" cy="1524000"/>
          </a:xfrm>
          <a:prstGeom prst="rect">
            <a:avLst/>
          </a:prstGeom>
          <a:noFill/>
        </p:spPr>
      </p:pic>
      <p:pic>
        <p:nvPicPr>
          <p:cNvPr id="1033" name="Picture 9" descr="C:\Users\Sid\Desktop\New folder (5)\ezgif.com-gif-maker.gif"/>
          <p:cNvPicPr>
            <a:picLocks noChangeAspect="1" noChangeArrowheads="1" noCrop="1"/>
          </p:cNvPicPr>
          <p:nvPr/>
        </p:nvPicPr>
        <p:blipFill>
          <a:blip r:embed="rId8"/>
          <a:srcRect/>
          <a:stretch>
            <a:fillRect/>
          </a:stretch>
        </p:blipFill>
        <p:spPr bwMode="auto">
          <a:xfrm>
            <a:off x="4191000" y="4648200"/>
            <a:ext cx="1143000" cy="1524000"/>
          </a:xfrm>
          <a:prstGeom prst="rect">
            <a:avLst/>
          </a:prstGeom>
          <a:noFill/>
        </p:spPr>
      </p:pic>
      <p:pic>
        <p:nvPicPr>
          <p:cNvPr id="1034" name="Picture 10" descr="C:\Users\Sid\Desktop\New folder (5)\ezgif.com-gif-maker (3).gif"/>
          <p:cNvPicPr>
            <a:picLocks noChangeAspect="1" noChangeArrowheads="1" noCrop="1"/>
          </p:cNvPicPr>
          <p:nvPr/>
        </p:nvPicPr>
        <p:blipFill>
          <a:blip r:embed="rId9"/>
          <a:srcRect/>
          <a:stretch>
            <a:fillRect/>
          </a:stretch>
        </p:blipFill>
        <p:spPr bwMode="auto">
          <a:xfrm>
            <a:off x="5638800" y="4648200"/>
            <a:ext cx="1143000" cy="1524000"/>
          </a:xfrm>
          <a:prstGeom prst="rect">
            <a:avLst/>
          </a:prstGeom>
          <a:noFill/>
        </p:spPr>
      </p:pic>
      <p:pic>
        <p:nvPicPr>
          <p:cNvPr id="1035" name="Picture 11" descr="C:\Users\Sid\Desktop\New folder (5)\ezgif.com-gif-maker (4).gif"/>
          <p:cNvPicPr>
            <a:picLocks noChangeAspect="1" noChangeArrowheads="1" noCrop="1"/>
          </p:cNvPicPr>
          <p:nvPr/>
        </p:nvPicPr>
        <p:blipFill>
          <a:blip r:embed="rId10"/>
          <a:srcRect/>
          <a:stretch>
            <a:fillRect/>
          </a:stretch>
        </p:blipFill>
        <p:spPr bwMode="auto">
          <a:xfrm>
            <a:off x="7086600" y="4648200"/>
            <a:ext cx="1143000" cy="1524000"/>
          </a:xfrm>
          <a:prstGeom prst="rect">
            <a:avLst/>
          </a:prstGeom>
          <a:noFill/>
        </p:spPr>
      </p:pic>
      <p:pic>
        <p:nvPicPr>
          <p:cNvPr id="1036" name="Picture 12" descr="C:\Users\Sid\Desktop\New folder (5)\1 (5).gif"/>
          <p:cNvPicPr>
            <a:picLocks noChangeAspect="1" noChangeArrowheads="1" noCrop="1"/>
          </p:cNvPicPr>
          <p:nvPr/>
        </p:nvPicPr>
        <p:blipFill>
          <a:blip r:embed="rId11" cstate="print"/>
          <a:srcRect/>
          <a:stretch>
            <a:fillRect/>
          </a:stretch>
        </p:blipFill>
        <p:spPr bwMode="auto">
          <a:xfrm>
            <a:off x="1219200" y="2438400"/>
            <a:ext cx="1371600" cy="1371600"/>
          </a:xfrm>
          <a:prstGeom prst="rect">
            <a:avLst/>
          </a:prstGeom>
          <a:noFill/>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609600"/>
            <a:ext cx="5791200" cy="584775"/>
          </a:xfrm>
          <a:prstGeom prst="rect">
            <a:avLst/>
          </a:prstGeom>
          <a:noFill/>
        </p:spPr>
        <p:txBody>
          <a:bodyPr wrap="square" rtlCol="0">
            <a:spAutoFit/>
          </a:bodyPr>
          <a:lstStyle/>
          <a:p>
            <a:r>
              <a:rPr lang="en-IN" sz="3200" dirty="0">
                <a:latin typeface="Goudy Old Style" pitchFamily="18" charset="0"/>
              </a:rPr>
              <a:t>Training Results</a:t>
            </a:r>
            <a:endParaRPr lang="en-US" sz="3200" dirty="0">
              <a:latin typeface="Goudy Old Style" pitchFamily="18" charset="0"/>
            </a:endParaRPr>
          </a:p>
        </p:txBody>
      </p:sp>
      <p:pic>
        <p:nvPicPr>
          <p:cNvPr id="3074" name="Picture 2" descr="C:\Users\Sid\Desktop\Figure_12.jpeg"/>
          <p:cNvPicPr>
            <a:picLocks noChangeAspect="1" noChangeArrowheads="1"/>
          </p:cNvPicPr>
          <p:nvPr/>
        </p:nvPicPr>
        <p:blipFill>
          <a:blip r:embed="rId2"/>
          <a:srcRect/>
          <a:stretch>
            <a:fillRect/>
          </a:stretch>
        </p:blipFill>
        <p:spPr bwMode="auto">
          <a:xfrm>
            <a:off x="685800" y="1447800"/>
            <a:ext cx="3352800" cy="2515054"/>
          </a:xfrm>
          <a:prstGeom prst="rect">
            <a:avLst/>
          </a:prstGeom>
          <a:noFill/>
        </p:spPr>
      </p:pic>
      <p:pic>
        <p:nvPicPr>
          <p:cNvPr id="3075" name="Picture 3" descr="C:\Users\Sid\Desktop\Figure_13.jpeg"/>
          <p:cNvPicPr>
            <a:picLocks noChangeAspect="1" noChangeArrowheads="1"/>
          </p:cNvPicPr>
          <p:nvPr/>
        </p:nvPicPr>
        <p:blipFill>
          <a:blip r:embed="rId3"/>
          <a:srcRect/>
          <a:stretch>
            <a:fillRect/>
          </a:stretch>
        </p:blipFill>
        <p:spPr bwMode="auto">
          <a:xfrm>
            <a:off x="4800600" y="1447800"/>
            <a:ext cx="3428999" cy="2514600"/>
          </a:xfrm>
          <a:prstGeom prst="rect">
            <a:avLst/>
          </a:prstGeom>
          <a:noFill/>
        </p:spPr>
      </p:pic>
      <p:pic>
        <p:nvPicPr>
          <p:cNvPr id="3076" name="Picture 4" descr="C:\Users\Sid\Desktop\Figure_14.jpeg"/>
          <p:cNvPicPr>
            <a:picLocks noChangeAspect="1" noChangeArrowheads="1"/>
          </p:cNvPicPr>
          <p:nvPr/>
        </p:nvPicPr>
        <p:blipFill>
          <a:blip r:embed="rId4"/>
          <a:srcRect/>
          <a:stretch>
            <a:fillRect/>
          </a:stretch>
        </p:blipFill>
        <p:spPr bwMode="auto">
          <a:xfrm>
            <a:off x="685800" y="4179937"/>
            <a:ext cx="3352800" cy="2590800"/>
          </a:xfrm>
          <a:prstGeom prst="rect">
            <a:avLst/>
          </a:prstGeom>
          <a:noFill/>
        </p:spPr>
      </p:pic>
      <p:pic>
        <p:nvPicPr>
          <p:cNvPr id="6" name="Picture 5" descr="C:\Users\Sid\Desktop\MAJOR PROJECT\results\Figure_5.jpeg">
            <a:extLst>
              <a:ext uri="{FF2B5EF4-FFF2-40B4-BE49-F238E27FC236}">
                <a16:creationId xmlns="" xmlns:a16="http://schemas.microsoft.com/office/drawing/2014/main" id="{00E1F68A-308C-467C-9DD9-02CBCDFEC0BD}"/>
              </a:ext>
            </a:extLst>
          </p:cNvPr>
          <p:cNvPicPr/>
          <p:nvPr/>
        </p:nvPicPr>
        <p:blipFill>
          <a:blip r:embed="rId5"/>
          <a:srcRect l="4688" t="6250" r="7813" b="2083"/>
          <a:stretch>
            <a:fillRect/>
          </a:stretch>
        </p:blipFill>
        <p:spPr bwMode="auto">
          <a:xfrm>
            <a:off x="4795911" y="4179937"/>
            <a:ext cx="3453774" cy="2590800"/>
          </a:xfrm>
          <a:prstGeom prst="rect">
            <a:avLst/>
          </a:prstGeom>
          <a:noFill/>
          <a:ln w="9525">
            <a:noFill/>
            <a:miter lim="800000"/>
            <a:headEnd/>
            <a:tailEnd/>
          </a:ln>
        </p:spPr>
      </p:pic>
      <p:sp>
        <p:nvSpPr>
          <p:cNvPr id="3" name="Slide Number Placeholder 2">
            <a:extLst>
              <a:ext uri="{FF2B5EF4-FFF2-40B4-BE49-F238E27FC236}">
                <a16:creationId xmlns="" xmlns:a16="http://schemas.microsoft.com/office/drawing/2014/main" id="{0D838DB9-329C-49E7-B042-2DC92006D889}"/>
              </a:ext>
            </a:extLst>
          </p:cNvPr>
          <p:cNvSpPr>
            <a:spLocks noGrp="1"/>
          </p:cNvSpPr>
          <p:nvPr>
            <p:ph type="sldNum" sz="quarter" idx="12"/>
          </p:nvPr>
        </p:nvSpPr>
        <p:spPr/>
        <p:txBody>
          <a:bodyPr/>
          <a:lstStyle/>
          <a:p>
            <a:fld id="{E6E1E688-53F6-4718-BF6E-84D90EF8442C}" type="slidenum">
              <a:rPr lang="en-US" smtClean="0"/>
              <a:pPr/>
              <a:t>18</a:t>
            </a:fld>
            <a:endParaRPr lang="en-US"/>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609600"/>
            <a:ext cx="5791200" cy="584775"/>
          </a:xfrm>
          <a:prstGeom prst="rect">
            <a:avLst/>
          </a:prstGeom>
          <a:noFill/>
        </p:spPr>
        <p:txBody>
          <a:bodyPr wrap="square" rtlCol="0">
            <a:spAutoFit/>
          </a:bodyPr>
          <a:lstStyle/>
          <a:p>
            <a:r>
              <a:rPr lang="en-IN" sz="3200" dirty="0">
                <a:latin typeface="Goudy Old Style" pitchFamily="18" charset="0"/>
              </a:rPr>
              <a:t>Testing Results</a:t>
            </a:r>
            <a:endParaRPr lang="en-US" sz="3200" dirty="0">
              <a:latin typeface="Goudy Old Style" pitchFamily="18" charset="0"/>
            </a:endParaRPr>
          </a:p>
        </p:txBody>
      </p:sp>
      <p:sp>
        <p:nvSpPr>
          <p:cNvPr id="3" name="Slide Number Placeholder 2">
            <a:extLst>
              <a:ext uri="{FF2B5EF4-FFF2-40B4-BE49-F238E27FC236}">
                <a16:creationId xmlns="" xmlns:a16="http://schemas.microsoft.com/office/drawing/2014/main" id="{1514E7CD-6E3D-41C8-B33B-AF9E541BDDD5}"/>
              </a:ext>
            </a:extLst>
          </p:cNvPr>
          <p:cNvSpPr>
            <a:spLocks noGrp="1"/>
          </p:cNvSpPr>
          <p:nvPr>
            <p:ph type="sldNum" sz="quarter" idx="12"/>
          </p:nvPr>
        </p:nvSpPr>
        <p:spPr/>
        <p:txBody>
          <a:bodyPr/>
          <a:lstStyle/>
          <a:p>
            <a:fld id="{E6E1E688-53F6-4718-BF6E-84D90EF8442C}" type="slidenum">
              <a:rPr lang="en-US" smtClean="0"/>
              <a:pPr/>
              <a:t>19</a:t>
            </a:fld>
            <a:endParaRPr lang="en-US"/>
          </a:p>
        </p:txBody>
      </p:sp>
      <p:pic>
        <p:nvPicPr>
          <p:cNvPr id="5" name="Picture 4"/>
          <p:cNvPicPr/>
          <p:nvPr/>
        </p:nvPicPr>
        <p:blipFill>
          <a:blip r:embed="rId2"/>
          <a:srcRect l="1500" t="2000" r="1500" b="2000"/>
          <a:stretch>
            <a:fillRect/>
          </a:stretch>
        </p:blipFill>
        <p:spPr bwMode="auto">
          <a:xfrm>
            <a:off x="1524000" y="1676400"/>
            <a:ext cx="5562600" cy="41910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6E1E688-53F6-4718-BF6E-84D90EF8442C}" type="slidenum">
              <a:rPr lang="en-US" smtClean="0"/>
              <a:pPr/>
              <a:t>2</a:t>
            </a:fld>
            <a:endParaRPr lang="en-US"/>
          </a:p>
        </p:txBody>
      </p:sp>
      <p:sp>
        <p:nvSpPr>
          <p:cNvPr id="4" name="Title 1">
            <a:extLst>
              <a:ext uri="{FF2B5EF4-FFF2-40B4-BE49-F238E27FC236}">
                <a16:creationId xmlns="" xmlns:a16="http://schemas.microsoft.com/office/drawing/2014/main" id="{A243E5D6-1146-499F-9419-9BA8D3D0E31A}"/>
              </a:ext>
            </a:extLst>
          </p:cNvPr>
          <p:cNvSpPr txBox="1">
            <a:spLocks/>
          </p:cNvSpPr>
          <p:nvPr/>
        </p:nvSpPr>
        <p:spPr>
          <a:xfrm>
            <a:off x="533400" y="304800"/>
            <a:ext cx="7053542" cy="766482"/>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2"/>
                </a:solidFill>
                <a:effectLst/>
                <a:uLnTx/>
                <a:uFillTx/>
                <a:latin typeface="Goudy Old Style" panose="02020502050305020303" pitchFamily="18" charset="0"/>
                <a:ea typeface="+mj-ea"/>
                <a:cs typeface="+mj-cs"/>
              </a:rPr>
              <a:t>Contents</a:t>
            </a:r>
            <a:endParaRPr kumimoji="0" lang="en-US" sz="4400" b="0" i="0" u="none" strike="noStrike" kern="1200" cap="none" spc="0" normalizeH="0" baseline="0" noProof="0" dirty="0">
              <a:ln>
                <a:noFill/>
              </a:ln>
              <a:solidFill>
                <a:schemeClr val="tx2"/>
              </a:solidFill>
              <a:effectLst/>
              <a:uLnTx/>
              <a:uFillTx/>
              <a:latin typeface="Goudy Old Style" panose="02020502050305020303" pitchFamily="18" charset="0"/>
              <a:ea typeface="+mj-ea"/>
              <a:cs typeface="+mj-cs"/>
            </a:endParaRPr>
          </a:p>
        </p:txBody>
      </p:sp>
      <p:sp>
        <p:nvSpPr>
          <p:cNvPr id="5" name="TextBox 4"/>
          <p:cNvSpPr txBox="1"/>
          <p:nvPr/>
        </p:nvSpPr>
        <p:spPr>
          <a:xfrm>
            <a:off x="609600" y="1066800"/>
            <a:ext cx="6781800" cy="5816977"/>
          </a:xfrm>
          <a:prstGeom prst="rect">
            <a:avLst/>
          </a:prstGeom>
          <a:noFill/>
        </p:spPr>
        <p:txBody>
          <a:bodyPr wrap="square" rtlCol="0">
            <a:spAutoFit/>
          </a:bodyPr>
          <a:lstStyle/>
          <a:p>
            <a:pPr>
              <a:buFont typeface="Wingdings" pitchFamily="2" charset="2"/>
              <a:buChar char="Ø"/>
            </a:pPr>
            <a:r>
              <a:rPr lang="en-US" dirty="0" smtClean="0">
                <a:latin typeface="Goudy Old Style" pitchFamily="18" charset="0"/>
              </a:rPr>
              <a:t> Motivation</a:t>
            </a:r>
          </a:p>
          <a:p>
            <a:pPr>
              <a:buFont typeface="Wingdings" pitchFamily="2" charset="2"/>
              <a:buChar char="Ø"/>
            </a:pPr>
            <a:r>
              <a:rPr lang="en-US" dirty="0" smtClean="0">
                <a:latin typeface="Goudy Old Style" pitchFamily="18" charset="0"/>
              </a:rPr>
              <a:t> Abstract</a:t>
            </a:r>
          </a:p>
          <a:p>
            <a:pPr>
              <a:buFont typeface="Wingdings" pitchFamily="2" charset="2"/>
              <a:buChar char="Ø"/>
            </a:pPr>
            <a:r>
              <a:rPr lang="en-US" dirty="0" smtClean="0">
                <a:latin typeface="Goudy Old Style" pitchFamily="18" charset="0"/>
              </a:rPr>
              <a:t> Objective</a:t>
            </a:r>
          </a:p>
          <a:p>
            <a:pPr>
              <a:buFont typeface="Wingdings" pitchFamily="2" charset="2"/>
              <a:buChar char="Ø"/>
            </a:pPr>
            <a:r>
              <a:rPr lang="en-US" dirty="0" smtClean="0">
                <a:latin typeface="Goudy Old Style" pitchFamily="18" charset="0"/>
              </a:rPr>
              <a:t> Project Flow</a:t>
            </a:r>
          </a:p>
          <a:p>
            <a:pPr>
              <a:buFont typeface="Wingdings" pitchFamily="2" charset="2"/>
              <a:buChar char="Ø"/>
            </a:pPr>
            <a:r>
              <a:rPr lang="en-US" dirty="0" smtClean="0">
                <a:latin typeface="Goudy Old Style" pitchFamily="18" charset="0"/>
              </a:rPr>
              <a:t> Literature Survey</a:t>
            </a:r>
          </a:p>
          <a:p>
            <a:pPr>
              <a:buFont typeface="Wingdings" pitchFamily="2" charset="2"/>
              <a:buChar char="Ø"/>
            </a:pPr>
            <a:r>
              <a:rPr lang="en-US" dirty="0" smtClean="0">
                <a:latin typeface="Goudy Old Style" pitchFamily="18" charset="0"/>
              </a:rPr>
              <a:t> Problems Faced in Face Recognition</a:t>
            </a:r>
          </a:p>
          <a:p>
            <a:pPr lvl="1">
              <a:buFont typeface="Arial" pitchFamily="34" charset="0"/>
              <a:buChar char="•"/>
            </a:pPr>
            <a:r>
              <a:rPr lang="en-US" dirty="0" smtClean="0">
                <a:latin typeface="Goudy Old Style" pitchFamily="18" charset="0"/>
              </a:rPr>
              <a:t> </a:t>
            </a:r>
            <a:r>
              <a:rPr lang="en-US" sz="1600" dirty="0" smtClean="0">
                <a:latin typeface="Goudy Old Style" pitchFamily="18" charset="0"/>
              </a:rPr>
              <a:t>Pose Variation</a:t>
            </a:r>
          </a:p>
          <a:p>
            <a:pPr lvl="1">
              <a:buFont typeface="Arial" pitchFamily="34" charset="0"/>
              <a:buChar char="•"/>
            </a:pPr>
            <a:r>
              <a:rPr lang="en-US" sz="1600" dirty="0" smtClean="0">
                <a:latin typeface="Goudy Old Style" pitchFamily="18" charset="0"/>
              </a:rPr>
              <a:t> Illumination</a:t>
            </a:r>
          </a:p>
          <a:p>
            <a:pPr lvl="1">
              <a:buFont typeface="Arial" pitchFamily="34" charset="0"/>
              <a:buChar char="•"/>
            </a:pPr>
            <a:r>
              <a:rPr lang="en-US" sz="1600" dirty="0" smtClean="0">
                <a:latin typeface="Goudy Old Style" pitchFamily="18" charset="0"/>
              </a:rPr>
              <a:t> Occlusions</a:t>
            </a:r>
          </a:p>
          <a:p>
            <a:pPr lvl="1">
              <a:buFont typeface="Arial" pitchFamily="34" charset="0"/>
              <a:buChar char="•"/>
            </a:pPr>
            <a:r>
              <a:rPr lang="en-US" sz="1600" dirty="0" smtClean="0">
                <a:latin typeface="Goudy Old Style" pitchFamily="18" charset="0"/>
              </a:rPr>
              <a:t> Facial Expressions</a:t>
            </a:r>
          </a:p>
          <a:p>
            <a:pPr>
              <a:buFont typeface="Wingdings" pitchFamily="2" charset="2"/>
              <a:buChar char="Ø"/>
            </a:pPr>
            <a:r>
              <a:rPr lang="en-US" dirty="0" smtClean="0">
                <a:latin typeface="Goudy Old Style" pitchFamily="18" charset="0"/>
              </a:rPr>
              <a:t> Block Diagram</a:t>
            </a:r>
          </a:p>
          <a:p>
            <a:pPr>
              <a:buFont typeface="Wingdings" pitchFamily="2" charset="2"/>
              <a:buChar char="Ø"/>
            </a:pPr>
            <a:r>
              <a:rPr lang="en-US" dirty="0" smtClean="0">
                <a:latin typeface="Goudy Old Style" pitchFamily="18" charset="0"/>
              </a:rPr>
              <a:t> CNN</a:t>
            </a:r>
          </a:p>
          <a:p>
            <a:pPr>
              <a:buFont typeface="Wingdings" pitchFamily="2" charset="2"/>
              <a:buChar char="Ø"/>
            </a:pPr>
            <a:r>
              <a:rPr lang="en-US" dirty="0" smtClean="0">
                <a:latin typeface="Goudy Old Style" pitchFamily="18" charset="0"/>
              </a:rPr>
              <a:t> Various  Layers in CNN</a:t>
            </a:r>
          </a:p>
          <a:p>
            <a:pPr>
              <a:buFont typeface="Wingdings" pitchFamily="2" charset="2"/>
              <a:buChar char="Ø"/>
            </a:pPr>
            <a:r>
              <a:rPr lang="en-US" dirty="0" smtClean="0">
                <a:latin typeface="Goudy Old Style" pitchFamily="18" charset="0"/>
              </a:rPr>
              <a:t> Databases Used in the Project</a:t>
            </a:r>
          </a:p>
          <a:p>
            <a:pPr>
              <a:buFont typeface="Wingdings" pitchFamily="2" charset="2"/>
              <a:buChar char="Ø"/>
            </a:pPr>
            <a:r>
              <a:rPr lang="en-US" dirty="0" smtClean="0">
                <a:latin typeface="Goudy Old Style" pitchFamily="18" charset="0"/>
              </a:rPr>
              <a:t> Training Results</a:t>
            </a:r>
          </a:p>
          <a:p>
            <a:pPr>
              <a:buFont typeface="Wingdings" pitchFamily="2" charset="2"/>
              <a:buChar char="Ø"/>
            </a:pPr>
            <a:r>
              <a:rPr lang="en-US" dirty="0" smtClean="0">
                <a:latin typeface="Goudy Old Style" pitchFamily="18" charset="0"/>
              </a:rPr>
              <a:t> Testing Results</a:t>
            </a:r>
          </a:p>
          <a:p>
            <a:pPr>
              <a:buFont typeface="Wingdings" pitchFamily="2" charset="2"/>
              <a:buChar char="Ø"/>
            </a:pPr>
            <a:r>
              <a:rPr lang="en-US" dirty="0" smtClean="0">
                <a:latin typeface="Goudy Old Style" pitchFamily="18" charset="0"/>
              </a:rPr>
              <a:t> Alternative Methods</a:t>
            </a:r>
          </a:p>
          <a:p>
            <a:pPr>
              <a:buFont typeface="Wingdings" pitchFamily="2" charset="2"/>
              <a:buChar char="Ø"/>
            </a:pPr>
            <a:r>
              <a:rPr lang="en-US" dirty="0" smtClean="0">
                <a:latin typeface="Goudy Old Style" pitchFamily="18" charset="0"/>
              </a:rPr>
              <a:t> Tools &amp; Libraries Used</a:t>
            </a:r>
          </a:p>
          <a:p>
            <a:pPr>
              <a:buFont typeface="Wingdings" pitchFamily="2" charset="2"/>
              <a:buChar char="Ø"/>
            </a:pPr>
            <a:r>
              <a:rPr lang="en-US" dirty="0" smtClean="0">
                <a:latin typeface="Goudy Old Style" pitchFamily="18" charset="0"/>
              </a:rPr>
              <a:t> Hardware Comparison</a:t>
            </a:r>
          </a:p>
          <a:p>
            <a:pPr>
              <a:buFont typeface="Wingdings" pitchFamily="2" charset="2"/>
              <a:buChar char="Ø"/>
            </a:pPr>
            <a:r>
              <a:rPr lang="en-US" dirty="0" smtClean="0">
                <a:latin typeface="Goudy Old Style" pitchFamily="18" charset="0"/>
              </a:rPr>
              <a:t> Comparison of  Various CNN Models</a:t>
            </a:r>
          </a:p>
          <a:p>
            <a:pPr>
              <a:buFont typeface="Wingdings" pitchFamily="2" charset="2"/>
              <a:buChar char="Ø"/>
            </a:pPr>
            <a:r>
              <a:rPr lang="en-US" dirty="0" smtClean="0">
                <a:latin typeface="Goudy Old Style" pitchFamily="18" charset="0"/>
              </a:rPr>
              <a:t> Future Scope and Conclusion</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131384-362A-4774-8ADD-10BCBE4E6C82}"/>
              </a:ext>
            </a:extLst>
          </p:cNvPr>
          <p:cNvSpPr>
            <a:spLocks noGrp="1"/>
          </p:cNvSpPr>
          <p:nvPr>
            <p:ph type="title"/>
          </p:nvPr>
        </p:nvSpPr>
        <p:spPr>
          <a:xfrm>
            <a:off x="609600" y="457200"/>
            <a:ext cx="7053542" cy="766482"/>
          </a:xfrm>
        </p:spPr>
        <p:txBody>
          <a:bodyPr/>
          <a:lstStyle/>
          <a:p>
            <a:r>
              <a:rPr lang="en-US" sz="4000" dirty="0">
                <a:latin typeface="Goudy Old Style" panose="02020502050305020303" pitchFamily="18" charset="0"/>
              </a:rPr>
              <a:t>Alternative Methods</a:t>
            </a:r>
          </a:p>
        </p:txBody>
      </p:sp>
      <p:sp>
        <p:nvSpPr>
          <p:cNvPr id="3" name="Content Placeholder 2">
            <a:extLst>
              <a:ext uri="{FF2B5EF4-FFF2-40B4-BE49-F238E27FC236}">
                <a16:creationId xmlns="" xmlns:a16="http://schemas.microsoft.com/office/drawing/2014/main" id="{9144CE66-849F-4B46-A590-BA35155B8B88}"/>
              </a:ext>
            </a:extLst>
          </p:cNvPr>
          <p:cNvSpPr>
            <a:spLocks noGrp="1"/>
          </p:cNvSpPr>
          <p:nvPr>
            <p:ph idx="1"/>
          </p:nvPr>
        </p:nvSpPr>
        <p:spPr>
          <a:xfrm>
            <a:off x="827484" y="1371601"/>
            <a:ext cx="7783116" cy="4876800"/>
          </a:xfrm>
        </p:spPr>
        <p:txBody>
          <a:bodyPr/>
          <a:lstStyle/>
          <a:p>
            <a:pPr marL="0" indent="0" algn="just">
              <a:buNone/>
            </a:pPr>
            <a:r>
              <a:rPr lang="en-US" sz="2400" dirty="0">
                <a:latin typeface="Goudy Old Style" panose="02020502050305020303" pitchFamily="18" charset="0"/>
              </a:rPr>
              <a:t>CNN and other neural networks are often time consuming but they provide accurate results. Thus, we can go for alternative methods like Pose Invariant PCA or Pose Estimator which are quite fast.</a:t>
            </a:r>
          </a:p>
          <a:p>
            <a:pPr marL="0" indent="0">
              <a:buNone/>
            </a:pPr>
            <a:endParaRPr lang="en-US" dirty="0"/>
          </a:p>
        </p:txBody>
      </p:sp>
      <p:pic>
        <p:nvPicPr>
          <p:cNvPr id="4" name="Picture 3" descr="12">
            <a:extLst>
              <a:ext uri="{FF2B5EF4-FFF2-40B4-BE49-F238E27FC236}">
                <a16:creationId xmlns="" xmlns:a16="http://schemas.microsoft.com/office/drawing/2014/main" id="{8F0BA059-1868-410D-A068-545B4461E171}"/>
              </a:ext>
            </a:extLst>
          </p:cNvPr>
          <p:cNvPicPr/>
          <p:nvPr/>
        </p:nvPicPr>
        <p:blipFill>
          <a:blip r:embed="rId2"/>
          <a:srcRect l="10286" t="38095" r="6857" b="28571"/>
          <a:stretch>
            <a:fillRect/>
          </a:stretch>
        </p:blipFill>
        <p:spPr bwMode="auto">
          <a:xfrm>
            <a:off x="827484" y="3024188"/>
            <a:ext cx="4333875" cy="1571625"/>
          </a:xfrm>
          <a:prstGeom prst="rect">
            <a:avLst/>
          </a:prstGeom>
          <a:noFill/>
          <a:ln w="9525">
            <a:noFill/>
            <a:miter lim="800000"/>
            <a:headEnd/>
            <a:tailEnd/>
          </a:ln>
        </p:spPr>
      </p:pic>
      <p:pic>
        <p:nvPicPr>
          <p:cNvPr id="13" name="Picture 12" descr="1">
            <a:extLst>
              <a:ext uri="{FF2B5EF4-FFF2-40B4-BE49-F238E27FC236}">
                <a16:creationId xmlns="" xmlns:a16="http://schemas.microsoft.com/office/drawing/2014/main" id="{1967C456-E300-4394-A7BC-B9E07DA77D99}"/>
              </a:ext>
            </a:extLst>
          </p:cNvPr>
          <p:cNvPicPr/>
          <p:nvPr/>
        </p:nvPicPr>
        <p:blipFill>
          <a:blip r:embed="rId3"/>
          <a:srcRect l="29091" t="33488" r="30707" b="22327"/>
          <a:stretch>
            <a:fillRect/>
          </a:stretch>
        </p:blipFill>
        <p:spPr bwMode="auto">
          <a:xfrm>
            <a:off x="805210" y="4752939"/>
            <a:ext cx="1076325" cy="1190625"/>
          </a:xfrm>
          <a:prstGeom prst="rect">
            <a:avLst/>
          </a:prstGeom>
          <a:noFill/>
          <a:ln w="9525">
            <a:noFill/>
            <a:miter lim="800000"/>
            <a:headEnd/>
            <a:tailEnd/>
          </a:ln>
        </p:spPr>
      </p:pic>
      <p:pic>
        <p:nvPicPr>
          <p:cNvPr id="14" name="Picture 13" descr="2">
            <a:extLst>
              <a:ext uri="{FF2B5EF4-FFF2-40B4-BE49-F238E27FC236}">
                <a16:creationId xmlns="" xmlns:a16="http://schemas.microsoft.com/office/drawing/2014/main" id="{8B38EB1A-A8B5-46F2-AE29-E1515C6D067D}"/>
              </a:ext>
            </a:extLst>
          </p:cNvPr>
          <p:cNvPicPr/>
          <p:nvPr/>
        </p:nvPicPr>
        <p:blipFill>
          <a:blip r:embed="rId4"/>
          <a:srcRect l="29189" t="33377" r="30811" b="22252"/>
          <a:stretch>
            <a:fillRect/>
          </a:stretch>
        </p:blipFill>
        <p:spPr bwMode="auto">
          <a:xfrm>
            <a:off x="1978323" y="4748214"/>
            <a:ext cx="1047750" cy="1190625"/>
          </a:xfrm>
          <a:prstGeom prst="rect">
            <a:avLst/>
          </a:prstGeom>
          <a:noFill/>
          <a:ln w="9525">
            <a:noFill/>
            <a:miter lim="800000"/>
            <a:headEnd/>
            <a:tailEnd/>
          </a:ln>
        </p:spPr>
      </p:pic>
      <p:pic>
        <p:nvPicPr>
          <p:cNvPr id="15" name="Picture 14" descr="3">
            <a:extLst>
              <a:ext uri="{FF2B5EF4-FFF2-40B4-BE49-F238E27FC236}">
                <a16:creationId xmlns="" xmlns:a16="http://schemas.microsoft.com/office/drawing/2014/main" id="{3C2FFDF8-B114-4D47-85D9-5E13CF11BF4D}"/>
              </a:ext>
            </a:extLst>
          </p:cNvPr>
          <p:cNvPicPr/>
          <p:nvPr/>
        </p:nvPicPr>
        <p:blipFill>
          <a:blip r:embed="rId5"/>
          <a:srcRect l="28993" t="33267" r="30605" b="22179"/>
          <a:stretch>
            <a:fillRect/>
          </a:stretch>
        </p:blipFill>
        <p:spPr bwMode="auto">
          <a:xfrm>
            <a:off x="3122861" y="4748214"/>
            <a:ext cx="1066800" cy="1200150"/>
          </a:xfrm>
          <a:prstGeom prst="rect">
            <a:avLst/>
          </a:prstGeom>
          <a:noFill/>
          <a:ln w="9525">
            <a:noFill/>
            <a:miter lim="800000"/>
            <a:headEnd/>
            <a:tailEnd/>
          </a:ln>
        </p:spPr>
      </p:pic>
      <p:pic>
        <p:nvPicPr>
          <p:cNvPr id="16" name="Picture 15" descr="5">
            <a:extLst>
              <a:ext uri="{FF2B5EF4-FFF2-40B4-BE49-F238E27FC236}">
                <a16:creationId xmlns="" xmlns:a16="http://schemas.microsoft.com/office/drawing/2014/main" id="{5BFE9CAA-FF5F-4371-ACF2-6F7C89A18A20}"/>
              </a:ext>
            </a:extLst>
          </p:cNvPr>
          <p:cNvPicPr/>
          <p:nvPr/>
        </p:nvPicPr>
        <p:blipFill>
          <a:blip r:embed="rId6"/>
          <a:srcRect l="28799" t="33585" r="30400" b="22179"/>
          <a:stretch>
            <a:fillRect/>
          </a:stretch>
        </p:blipFill>
        <p:spPr bwMode="auto">
          <a:xfrm>
            <a:off x="4302934" y="4748213"/>
            <a:ext cx="1085850" cy="1190625"/>
          </a:xfrm>
          <a:prstGeom prst="rect">
            <a:avLst/>
          </a:prstGeom>
          <a:noFill/>
          <a:ln w="9525">
            <a:noFill/>
            <a:miter lim="800000"/>
            <a:headEnd/>
            <a:tailEnd/>
          </a:ln>
        </p:spPr>
      </p:pic>
      <p:pic>
        <p:nvPicPr>
          <p:cNvPr id="17" name="Picture 16" descr="4">
            <a:extLst>
              <a:ext uri="{FF2B5EF4-FFF2-40B4-BE49-F238E27FC236}">
                <a16:creationId xmlns="" xmlns:a16="http://schemas.microsoft.com/office/drawing/2014/main" id="{A5563193-B411-4974-881C-A3257E06F7D1}"/>
              </a:ext>
            </a:extLst>
          </p:cNvPr>
          <p:cNvPicPr/>
          <p:nvPr/>
        </p:nvPicPr>
        <p:blipFill>
          <a:blip r:embed="rId7"/>
          <a:srcRect l="28799" t="33267" r="30400" b="22179"/>
          <a:stretch>
            <a:fillRect/>
          </a:stretch>
        </p:blipFill>
        <p:spPr bwMode="auto">
          <a:xfrm>
            <a:off x="5473922" y="4748212"/>
            <a:ext cx="1066800" cy="1190625"/>
          </a:xfrm>
          <a:prstGeom prst="rect">
            <a:avLst/>
          </a:prstGeom>
          <a:noFill/>
          <a:ln w="9525">
            <a:noFill/>
            <a:miter lim="800000"/>
            <a:headEnd/>
            <a:tailEnd/>
          </a:ln>
        </p:spPr>
      </p:pic>
      <p:sp>
        <p:nvSpPr>
          <p:cNvPr id="8" name="TextBox 7">
            <a:extLst>
              <a:ext uri="{FF2B5EF4-FFF2-40B4-BE49-F238E27FC236}">
                <a16:creationId xmlns="" xmlns:a16="http://schemas.microsoft.com/office/drawing/2014/main" id="{49343A70-A06A-42D8-AFFD-11B3ED2EEBD4}"/>
              </a:ext>
            </a:extLst>
          </p:cNvPr>
          <p:cNvSpPr txBox="1"/>
          <p:nvPr/>
        </p:nvSpPr>
        <p:spPr>
          <a:xfrm>
            <a:off x="5473922" y="3625334"/>
            <a:ext cx="2603278" cy="461665"/>
          </a:xfrm>
          <a:prstGeom prst="rect">
            <a:avLst/>
          </a:prstGeom>
          <a:noFill/>
        </p:spPr>
        <p:txBody>
          <a:bodyPr wrap="square" rtlCol="0">
            <a:spAutoFit/>
          </a:bodyPr>
          <a:lstStyle/>
          <a:p>
            <a:r>
              <a:rPr lang="en-US" sz="2400" dirty="0">
                <a:latin typeface="Goudy Old Style" pitchFamily="18" charset="0"/>
              </a:rPr>
              <a:t>Output of PCA</a:t>
            </a:r>
          </a:p>
        </p:txBody>
      </p:sp>
      <p:sp>
        <p:nvSpPr>
          <p:cNvPr id="9" name="TextBox 8">
            <a:extLst>
              <a:ext uri="{FF2B5EF4-FFF2-40B4-BE49-F238E27FC236}">
                <a16:creationId xmlns="" xmlns:a16="http://schemas.microsoft.com/office/drawing/2014/main" id="{56D19D08-6533-4B68-AA95-CA7EE034D64E}"/>
              </a:ext>
            </a:extLst>
          </p:cNvPr>
          <p:cNvSpPr txBox="1"/>
          <p:nvPr/>
        </p:nvSpPr>
        <p:spPr>
          <a:xfrm>
            <a:off x="6705600" y="5029200"/>
            <a:ext cx="2267954" cy="830997"/>
          </a:xfrm>
          <a:prstGeom prst="rect">
            <a:avLst/>
          </a:prstGeom>
          <a:noFill/>
        </p:spPr>
        <p:txBody>
          <a:bodyPr wrap="square" rtlCol="0">
            <a:spAutoFit/>
          </a:bodyPr>
          <a:lstStyle/>
          <a:p>
            <a:r>
              <a:rPr lang="en-US" sz="2400" dirty="0">
                <a:latin typeface="Goudy Old Style" pitchFamily="18" charset="0"/>
              </a:rPr>
              <a:t>Output of Pose Estimator</a:t>
            </a:r>
          </a:p>
        </p:txBody>
      </p:sp>
      <p:sp>
        <p:nvSpPr>
          <p:cNvPr id="10" name="Slide Number Placeholder 9">
            <a:extLst>
              <a:ext uri="{FF2B5EF4-FFF2-40B4-BE49-F238E27FC236}">
                <a16:creationId xmlns="" xmlns:a16="http://schemas.microsoft.com/office/drawing/2014/main" id="{2C6EBEE7-FA67-4D12-B1CA-894B5E3027DF}"/>
              </a:ext>
            </a:extLst>
          </p:cNvPr>
          <p:cNvSpPr>
            <a:spLocks noGrp="1"/>
          </p:cNvSpPr>
          <p:nvPr>
            <p:ph type="sldNum" sz="quarter" idx="12"/>
          </p:nvPr>
        </p:nvSpPr>
        <p:spPr/>
        <p:txBody>
          <a:bodyPr/>
          <a:lstStyle/>
          <a:p>
            <a:fld id="{E6E1E688-53F6-4718-BF6E-84D90EF8442C}" type="slidenum">
              <a:rPr lang="en-US" smtClean="0"/>
              <a:pPr/>
              <a:t>20</a:t>
            </a:fld>
            <a:endParaRPr lang="en-US"/>
          </a:p>
        </p:txBody>
      </p:sp>
    </p:spTree>
    <p:extLst>
      <p:ext uri="{BB962C8B-B14F-4D97-AF65-F5344CB8AC3E}">
        <p14:creationId xmlns="" xmlns:p14="http://schemas.microsoft.com/office/powerpoint/2010/main" val="498885089"/>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685800"/>
            <a:ext cx="4724400" cy="707886"/>
          </a:xfrm>
          <a:prstGeom prst="rect">
            <a:avLst/>
          </a:prstGeom>
          <a:noFill/>
        </p:spPr>
        <p:txBody>
          <a:bodyPr wrap="square" rtlCol="0">
            <a:spAutoFit/>
          </a:bodyPr>
          <a:lstStyle/>
          <a:p>
            <a:r>
              <a:rPr lang="en-US" sz="4000" dirty="0">
                <a:latin typeface="Goudy Old Style" pitchFamily="18" charset="0"/>
              </a:rPr>
              <a:t>Advantages</a:t>
            </a:r>
          </a:p>
        </p:txBody>
      </p:sp>
      <p:sp>
        <p:nvSpPr>
          <p:cNvPr id="3" name="TextBox 2"/>
          <p:cNvSpPr txBox="1"/>
          <p:nvPr/>
        </p:nvSpPr>
        <p:spPr>
          <a:xfrm>
            <a:off x="914400" y="1828800"/>
            <a:ext cx="6781800" cy="3416320"/>
          </a:xfrm>
          <a:prstGeom prst="rect">
            <a:avLst/>
          </a:prstGeom>
          <a:noFill/>
        </p:spPr>
        <p:txBody>
          <a:bodyPr wrap="square" rtlCol="0">
            <a:spAutoFit/>
          </a:bodyPr>
          <a:lstStyle/>
          <a:p>
            <a:pPr algn="just">
              <a:buFont typeface="Wingdings" pitchFamily="2" charset="2"/>
              <a:buChar char="Ø"/>
            </a:pPr>
            <a:r>
              <a:rPr lang="en-US" sz="2000" dirty="0">
                <a:latin typeface="Goudy Old Style" pitchFamily="18" charset="0"/>
              </a:rPr>
              <a:t>  </a:t>
            </a:r>
            <a:r>
              <a:rPr lang="en-US" sz="2400" dirty="0">
                <a:latin typeface="Goudy Old Style" pitchFamily="18" charset="0"/>
              </a:rPr>
              <a:t>We used CNN (Convolutional Neural Networks) in building this system which is more efficient in extracting the features from picture.</a:t>
            </a:r>
          </a:p>
          <a:p>
            <a:pPr algn="just">
              <a:buFont typeface="Wingdings" pitchFamily="2" charset="2"/>
              <a:buChar char="Ø"/>
            </a:pPr>
            <a:endParaRPr lang="en-US" sz="2400" dirty="0">
              <a:latin typeface="Goudy Old Style" pitchFamily="18" charset="0"/>
            </a:endParaRPr>
          </a:p>
          <a:p>
            <a:pPr algn="just">
              <a:buFont typeface="Wingdings" pitchFamily="2" charset="2"/>
              <a:buChar char="Ø"/>
            </a:pPr>
            <a:r>
              <a:rPr lang="en-US" sz="2400" dirty="0">
                <a:latin typeface="Goudy Old Style" pitchFamily="18" charset="0"/>
              </a:rPr>
              <a:t>  We reduce the size of intermediate images required for processing in CNN.</a:t>
            </a:r>
          </a:p>
          <a:p>
            <a:pPr algn="just"/>
            <a:endParaRPr lang="en-US" sz="2400" dirty="0">
              <a:latin typeface="Goudy Old Style" pitchFamily="18" charset="0"/>
            </a:endParaRPr>
          </a:p>
          <a:p>
            <a:pPr algn="just">
              <a:buFont typeface="Wingdings" pitchFamily="2" charset="2"/>
              <a:buChar char="Ø"/>
            </a:pPr>
            <a:r>
              <a:rPr lang="en-US" sz="2400" dirty="0">
                <a:latin typeface="Goudy Old Style" pitchFamily="18" charset="0"/>
              </a:rPr>
              <a:t>  We will be able to produce accurate output with less number of data sets in this system.</a:t>
            </a:r>
          </a:p>
        </p:txBody>
      </p:sp>
      <p:sp>
        <p:nvSpPr>
          <p:cNvPr id="4" name="Slide Number Placeholder 3">
            <a:extLst>
              <a:ext uri="{FF2B5EF4-FFF2-40B4-BE49-F238E27FC236}">
                <a16:creationId xmlns="" xmlns:a16="http://schemas.microsoft.com/office/drawing/2014/main" id="{6FA126CA-1900-46A3-8F52-0C93AA1AAFFF}"/>
              </a:ext>
            </a:extLst>
          </p:cNvPr>
          <p:cNvSpPr>
            <a:spLocks noGrp="1"/>
          </p:cNvSpPr>
          <p:nvPr>
            <p:ph type="sldNum" sz="quarter" idx="12"/>
          </p:nvPr>
        </p:nvSpPr>
        <p:spPr/>
        <p:txBody>
          <a:bodyPr/>
          <a:lstStyle/>
          <a:p>
            <a:fld id="{E6E1E688-53F6-4718-BF6E-84D90EF8442C}" type="slidenum">
              <a:rPr lang="en-US" smtClean="0"/>
              <a:pPr/>
              <a:t>21</a:t>
            </a:fld>
            <a:endParaRPr lang="en-US"/>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838200"/>
            <a:ext cx="6324600" cy="707886"/>
          </a:xfrm>
          <a:prstGeom prst="rect">
            <a:avLst/>
          </a:prstGeom>
          <a:noFill/>
        </p:spPr>
        <p:txBody>
          <a:bodyPr wrap="square" rtlCol="0">
            <a:spAutoFit/>
          </a:bodyPr>
          <a:lstStyle/>
          <a:p>
            <a:r>
              <a:rPr lang="en-IN" sz="4000" dirty="0">
                <a:latin typeface="Goudy Old Style" pitchFamily="18" charset="0"/>
              </a:rPr>
              <a:t>Tools &amp; Libraries Used</a:t>
            </a:r>
            <a:endParaRPr lang="en-US" sz="4000" dirty="0">
              <a:latin typeface="Goudy Old Style" pitchFamily="18" charset="0"/>
            </a:endParaRPr>
          </a:p>
        </p:txBody>
      </p:sp>
      <p:sp>
        <p:nvSpPr>
          <p:cNvPr id="3" name="TextBox 2"/>
          <p:cNvSpPr txBox="1"/>
          <p:nvPr/>
        </p:nvSpPr>
        <p:spPr>
          <a:xfrm>
            <a:off x="1066800" y="1752600"/>
            <a:ext cx="6324600" cy="4770537"/>
          </a:xfrm>
          <a:prstGeom prst="rect">
            <a:avLst/>
          </a:prstGeom>
          <a:noFill/>
        </p:spPr>
        <p:txBody>
          <a:bodyPr wrap="square" rtlCol="0">
            <a:spAutoFit/>
          </a:bodyPr>
          <a:lstStyle/>
          <a:p>
            <a:pPr>
              <a:buFont typeface="Wingdings" pitchFamily="2" charset="2"/>
              <a:buChar char="Ø"/>
            </a:pPr>
            <a:r>
              <a:rPr lang="en-IN" sz="2400" dirty="0">
                <a:latin typeface="Goudy Old Style" pitchFamily="18" charset="0"/>
              </a:rPr>
              <a:t> </a:t>
            </a:r>
            <a:r>
              <a:rPr lang="en-IN" sz="2800" dirty="0">
                <a:latin typeface="Goudy Old Style" pitchFamily="18" charset="0"/>
              </a:rPr>
              <a:t>Python</a:t>
            </a:r>
          </a:p>
          <a:p>
            <a:pPr>
              <a:buFont typeface="Wingdings" pitchFamily="2" charset="2"/>
              <a:buChar char="Ø"/>
            </a:pPr>
            <a:endParaRPr lang="en-IN" sz="2800" dirty="0">
              <a:latin typeface="Goudy Old Style" pitchFamily="18" charset="0"/>
            </a:endParaRPr>
          </a:p>
          <a:p>
            <a:pPr>
              <a:buFont typeface="Wingdings" pitchFamily="2" charset="2"/>
              <a:buChar char="Ø"/>
            </a:pPr>
            <a:r>
              <a:rPr lang="en-IN" sz="2800" dirty="0">
                <a:latin typeface="Goudy Old Style" pitchFamily="18" charset="0"/>
              </a:rPr>
              <a:t> OpenCV</a:t>
            </a:r>
          </a:p>
          <a:p>
            <a:pPr lvl="2">
              <a:lnSpc>
                <a:spcPct val="150000"/>
              </a:lnSpc>
              <a:buFont typeface="Arial" pitchFamily="34" charset="0"/>
              <a:buChar char="•"/>
            </a:pPr>
            <a:r>
              <a:rPr lang="en-IN" sz="2400" dirty="0">
                <a:latin typeface="Goudy Old Style" pitchFamily="18" charset="0"/>
              </a:rPr>
              <a:t> Numpy</a:t>
            </a:r>
          </a:p>
          <a:p>
            <a:pPr lvl="2">
              <a:lnSpc>
                <a:spcPct val="150000"/>
              </a:lnSpc>
              <a:buFont typeface="Arial" pitchFamily="34" charset="0"/>
              <a:buChar char="•"/>
            </a:pPr>
            <a:r>
              <a:rPr lang="en-IN" sz="2400" dirty="0">
                <a:latin typeface="Goudy Old Style" pitchFamily="18" charset="0"/>
              </a:rPr>
              <a:t> Scipy</a:t>
            </a:r>
          </a:p>
          <a:p>
            <a:pPr lvl="2">
              <a:lnSpc>
                <a:spcPct val="150000"/>
              </a:lnSpc>
              <a:buFont typeface="Arial" pitchFamily="34" charset="0"/>
              <a:buChar char="•"/>
            </a:pPr>
            <a:r>
              <a:rPr lang="en-IN" sz="2400" dirty="0">
                <a:latin typeface="Goudy Old Style" pitchFamily="18" charset="0"/>
              </a:rPr>
              <a:t> Matplotlib</a:t>
            </a:r>
          </a:p>
          <a:p>
            <a:pPr>
              <a:buFont typeface="Wingdings" pitchFamily="2" charset="2"/>
              <a:buChar char="Ø"/>
            </a:pPr>
            <a:endParaRPr lang="en-IN" sz="2800" dirty="0">
              <a:latin typeface="Goudy Old Style" pitchFamily="18" charset="0"/>
            </a:endParaRPr>
          </a:p>
          <a:p>
            <a:pPr>
              <a:buFont typeface="Wingdings" pitchFamily="2" charset="2"/>
              <a:buChar char="Ø"/>
            </a:pPr>
            <a:r>
              <a:rPr lang="en-IN" sz="2800" dirty="0">
                <a:latin typeface="Goudy Old Style" pitchFamily="18" charset="0"/>
              </a:rPr>
              <a:t> Google Colaboratory</a:t>
            </a:r>
          </a:p>
          <a:p>
            <a:pPr>
              <a:buFont typeface="Wingdings" pitchFamily="2" charset="2"/>
              <a:buChar char="Ø"/>
            </a:pPr>
            <a:endParaRPr lang="en-IN" sz="2800" dirty="0">
              <a:latin typeface="Goudy Old Style" pitchFamily="18" charset="0"/>
            </a:endParaRPr>
          </a:p>
          <a:p>
            <a:pPr>
              <a:buFont typeface="Wingdings" pitchFamily="2" charset="2"/>
              <a:buChar char="Ø"/>
            </a:pPr>
            <a:r>
              <a:rPr lang="en-IN" sz="2800" dirty="0">
                <a:latin typeface="Goudy Old Style" pitchFamily="18" charset="0"/>
              </a:rPr>
              <a:t> Irfan View</a:t>
            </a:r>
            <a:endParaRPr lang="en-US" sz="2400" dirty="0">
              <a:latin typeface="Goudy Old Style" pitchFamily="18" charset="0"/>
            </a:endParaRPr>
          </a:p>
        </p:txBody>
      </p:sp>
      <p:sp>
        <p:nvSpPr>
          <p:cNvPr id="4" name="Slide Number Placeholder 3">
            <a:extLst>
              <a:ext uri="{FF2B5EF4-FFF2-40B4-BE49-F238E27FC236}">
                <a16:creationId xmlns="" xmlns:a16="http://schemas.microsoft.com/office/drawing/2014/main" id="{23F2B1CC-7FED-47A0-93DF-6036B650C987}"/>
              </a:ext>
            </a:extLst>
          </p:cNvPr>
          <p:cNvSpPr>
            <a:spLocks noGrp="1"/>
          </p:cNvSpPr>
          <p:nvPr>
            <p:ph type="sldNum" sz="quarter" idx="12"/>
          </p:nvPr>
        </p:nvSpPr>
        <p:spPr/>
        <p:txBody>
          <a:bodyPr/>
          <a:lstStyle/>
          <a:p>
            <a:fld id="{E6E1E688-53F6-4718-BF6E-84D90EF8442C}" type="slidenum">
              <a:rPr lang="en-US" smtClean="0"/>
              <a:pPr/>
              <a:t>22</a:t>
            </a:fld>
            <a:endParaRPr lang="en-US"/>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838200"/>
            <a:ext cx="6400800" cy="707886"/>
          </a:xfrm>
          <a:prstGeom prst="rect">
            <a:avLst/>
          </a:prstGeom>
          <a:noFill/>
        </p:spPr>
        <p:txBody>
          <a:bodyPr wrap="square" rtlCol="0">
            <a:spAutoFit/>
          </a:bodyPr>
          <a:lstStyle/>
          <a:p>
            <a:r>
              <a:rPr lang="en-IN" sz="4000" dirty="0">
                <a:latin typeface="Goudy Old Style" pitchFamily="18" charset="0"/>
              </a:rPr>
              <a:t>Hardware Comparison</a:t>
            </a:r>
            <a:endParaRPr lang="en-US" sz="4000" dirty="0">
              <a:latin typeface="Goudy Old Style" pitchFamily="18" charset="0"/>
            </a:endParaRPr>
          </a:p>
        </p:txBody>
      </p:sp>
      <p:pic>
        <p:nvPicPr>
          <p:cNvPr id="5122" name="Picture 2" descr="C:\Users\Sid\Desktop\Figure_13423.jpg"/>
          <p:cNvPicPr>
            <a:picLocks noChangeAspect="1" noChangeArrowheads="1"/>
          </p:cNvPicPr>
          <p:nvPr/>
        </p:nvPicPr>
        <p:blipFill>
          <a:blip r:embed="rId2"/>
          <a:srcRect/>
          <a:stretch>
            <a:fillRect/>
          </a:stretch>
        </p:blipFill>
        <p:spPr bwMode="auto">
          <a:xfrm>
            <a:off x="685800" y="2057400"/>
            <a:ext cx="8001000" cy="3930334"/>
          </a:xfrm>
          <a:prstGeom prst="rect">
            <a:avLst/>
          </a:prstGeom>
          <a:noFill/>
        </p:spPr>
      </p:pic>
      <p:sp>
        <p:nvSpPr>
          <p:cNvPr id="3" name="Slide Number Placeholder 2">
            <a:extLst>
              <a:ext uri="{FF2B5EF4-FFF2-40B4-BE49-F238E27FC236}">
                <a16:creationId xmlns="" xmlns:a16="http://schemas.microsoft.com/office/drawing/2014/main" id="{A82813E8-1DCA-4E98-8133-0537469E6A2B}"/>
              </a:ext>
            </a:extLst>
          </p:cNvPr>
          <p:cNvSpPr>
            <a:spLocks noGrp="1"/>
          </p:cNvSpPr>
          <p:nvPr>
            <p:ph type="sldNum" sz="quarter" idx="12"/>
          </p:nvPr>
        </p:nvSpPr>
        <p:spPr/>
        <p:txBody>
          <a:bodyPr/>
          <a:lstStyle/>
          <a:p>
            <a:fld id="{E6E1E688-53F6-4718-BF6E-84D90EF8442C}" type="slidenum">
              <a:rPr lang="en-US" smtClean="0"/>
              <a:pPr/>
              <a:t>23</a:t>
            </a:fld>
            <a:endParaRPr lang="en-US"/>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762000"/>
            <a:ext cx="7620000" cy="646331"/>
          </a:xfrm>
          <a:prstGeom prst="rect">
            <a:avLst/>
          </a:prstGeom>
          <a:noFill/>
        </p:spPr>
        <p:txBody>
          <a:bodyPr wrap="square" rtlCol="0">
            <a:spAutoFit/>
          </a:bodyPr>
          <a:lstStyle/>
          <a:p>
            <a:r>
              <a:rPr lang="en-IN" sz="3600" dirty="0" smtClean="0">
                <a:latin typeface="Goudy Old Style" pitchFamily="18" charset="0"/>
              </a:rPr>
              <a:t>Comparison of Various CNN Models</a:t>
            </a:r>
            <a:endParaRPr lang="en-US" sz="3600" dirty="0">
              <a:latin typeface="Goudy Old Style" pitchFamily="18" charset="0"/>
            </a:endParaRPr>
          </a:p>
        </p:txBody>
      </p:sp>
      <p:sp>
        <p:nvSpPr>
          <p:cNvPr id="3" name="Slide Number Placeholder 2">
            <a:extLst>
              <a:ext uri="{FF2B5EF4-FFF2-40B4-BE49-F238E27FC236}">
                <a16:creationId xmlns="" xmlns:a16="http://schemas.microsoft.com/office/drawing/2014/main" id="{A82813E8-1DCA-4E98-8133-0537469E6A2B}"/>
              </a:ext>
            </a:extLst>
          </p:cNvPr>
          <p:cNvSpPr>
            <a:spLocks noGrp="1"/>
          </p:cNvSpPr>
          <p:nvPr>
            <p:ph type="sldNum" sz="quarter" idx="12"/>
          </p:nvPr>
        </p:nvSpPr>
        <p:spPr/>
        <p:txBody>
          <a:bodyPr/>
          <a:lstStyle/>
          <a:p>
            <a:fld id="{E6E1E688-53F6-4718-BF6E-84D90EF8442C}" type="slidenum">
              <a:rPr lang="en-US" smtClean="0"/>
              <a:pPr/>
              <a:t>24</a:t>
            </a:fld>
            <a:endParaRPr lang="en-US"/>
          </a:p>
        </p:txBody>
      </p:sp>
      <p:pic>
        <p:nvPicPr>
          <p:cNvPr id="1026" name="Picture 2" descr="C:\Users\Sid\Desktop\Capture-001.JPG"/>
          <p:cNvPicPr>
            <a:picLocks noChangeAspect="1" noChangeArrowheads="1"/>
          </p:cNvPicPr>
          <p:nvPr/>
        </p:nvPicPr>
        <p:blipFill>
          <a:blip r:embed="rId2"/>
          <a:srcRect/>
          <a:stretch>
            <a:fillRect/>
          </a:stretch>
        </p:blipFill>
        <p:spPr bwMode="auto">
          <a:xfrm>
            <a:off x="533400" y="2209800"/>
            <a:ext cx="8001000" cy="3303278"/>
          </a:xfrm>
          <a:prstGeom prst="rect">
            <a:avLst/>
          </a:prstGeom>
          <a:noFill/>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382859-3383-4270-A7BF-AE5DFAD3367A}"/>
              </a:ext>
            </a:extLst>
          </p:cNvPr>
          <p:cNvSpPr>
            <a:spLocks noGrp="1"/>
          </p:cNvSpPr>
          <p:nvPr>
            <p:ph type="title"/>
          </p:nvPr>
        </p:nvSpPr>
        <p:spPr>
          <a:xfrm>
            <a:off x="484584" y="452718"/>
            <a:ext cx="7053542" cy="766482"/>
          </a:xfrm>
        </p:spPr>
        <p:txBody>
          <a:bodyPr/>
          <a:lstStyle/>
          <a:p>
            <a:r>
              <a:rPr lang="en-US" sz="4000" dirty="0">
                <a:latin typeface="Goudy Old Style" panose="02020502050305020303" pitchFamily="18" charset="0"/>
              </a:rPr>
              <a:t>Conclusion</a:t>
            </a:r>
          </a:p>
        </p:txBody>
      </p:sp>
      <p:sp>
        <p:nvSpPr>
          <p:cNvPr id="3" name="Content Placeholder 2">
            <a:extLst>
              <a:ext uri="{FF2B5EF4-FFF2-40B4-BE49-F238E27FC236}">
                <a16:creationId xmlns="" xmlns:a16="http://schemas.microsoft.com/office/drawing/2014/main" id="{43691EFD-BBE4-45ED-98AE-8D16B77AB676}"/>
              </a:ext>
            </a:extLst>
          </p:cNvPr>
          <p:cNvSpPr>
            <a:spLocks noGrp="1"/>
          </p:cNvSpPr>
          <p:nvPr>
            <p:ph idx="1"/>
          </p:nvPr>
        </p:nvSpPr>
        <p:spPr>
          <a:xfrm>
            <a:off x="838200" y="1371600"/>
            <a:ext cx="6709906" cy="5029201"/>
          </a:xfrm>
        </p:spPr>
        <p:txBody>
          <a:bodyPr>
            <a:normAutofit fontScale="92500" lnSpcReduction="20000"/>
          </a:bodyPr>
          <a:lstStyle/>
          <a:p>
            <a:pPr algn="just">
              <a:buClrTx/>
              <a:buFont typeface="Wingdings" pitchFamily="2" charset="2"/>
              <a:buChar char="Ø"/>
            </a:pPr>
            <a:r>
              <a:rPr lang="en-US" sz="2400" dirty="0">
                <a:latin typeface="Goudy Old Style" panose="02020502050305020303" pitchFamily="18" charset="0"/>
              </a:rPr>
              <a:t>In this thesis, various approaches to classify the poses of different face images are proposed and investigated. The experimental results show that CNN has the capability to capture the semantic contents from the image spectra.</a:t>
            </a:r>
          </a:p>
          <a:p>
            <a:pPr algn="just">
              <a:buClrTx/>
              <a:buFont typeface="Wingdings" pitchFamily="2" charset="2"/>
              <a:buChar char="Ø"/>
            </a:pPr>
            <a:r>
              <a:rPr lang="en-US" sz="2400" dirty="0">
                <a:latin typeface="Goudy Old Style" panose="02020502050305020303" pitchFamily="18" charset="0"/>
              </a:rPr>
              <a:t>The proposed approaches provide a novel framework for </a:t>
            </a:r>
            <a:r>
              <a:rPr lang="en-US" sz="2400" dirty="0" smtClean="0">
                <a:latin typeface="Goudy Old Style" panose="02020502050305020303" pitchFamily="18" charset="0"/>
              </a:rPr>
              <a:t>pre-processing </a:t>
            </a:r>
            <a:r>
              <a:rPr lang="en-US" sz="2400" dirty="0">
                <a:latin typeface="Goudy Old Style" panose="02020502050305020303" pitchFamily="18" charset="0"/>
              </a:rPr>
              <a:t>steps prior to image classification. The proposed techniques are evaluated through extensive simulations on large standard databases of different categories of pose invariant facial images. The enormous scope of spectra of pose invariant facial images is analyzed. </a:t>
            </a:r>
          </a:p>
          <a:p>
            <a:pPr algn="just">
              <a:buClrTx/>
              <a:buFont typeface="Wingdings" pitchFamily="2" charset="2"/>
              <a:buChar char="Ø"/>
            </a:pPr>
            <a:r>
              <a:rPr lang="en-US" sz="2400" dirty="0">
                <a:latin typeface="Goudy Old Style" panose="02020502050305020303" pitchFamily="18" charset="0"/>
              </a:rPr>
              <a:t>Although great progress in PIFR has been achieved, there is still much room for improvement, and the performance of existing approaches needs to be further evaluated on real-world databases. </a:t>
            </a:r>
          </a:p>
        </p:txBody>
      </p:sp>
      <p:sp>
        <p:nvSpPr>
          <p:cNvPr id="4" name="Slide Number Placeholder 3">
            <a:extLst>
              <a:ext uri="{FF2B5EF4-FFF2-40B4-BE49-F238E27FC236}">
                <a16:creationId xmlns="" xmlns:a16="http://schemas.microsoft.com/office/drawing/2014/main" id="{660415A9-C0C1-477C-9499-D886810C3C95}"/>
              </a:ext>
            </a:extLst>
          </p:cNvPr>
          <p:cNvSpPr>
            <a:spLocks noGrp="1"/>
          </p:cNvSpPr>
          <p:nvPr>
            <p:ph type="sldNum" sz="quarter" idx="12"/>
          </p:nvPr>
        </p:nvSpPr>
        <p:spPr/>
        <p:txBody>
          <a:bodyPr/>
          <a:lstStyle/>
          <a:p>
            <a:fld id="{E6E1E688-53F6-4718-BF6E-84D90EF8442C}" type="slidenum">
              <a:rPr lang="en-US" smtClean="0"/>
              <a:pPr/>
              <a:t>25</a:t>
            </a:fld>
            <a:endParaRPr lang="en-US"/>
          </a:p>
        </p:txBody>
      </p:sp>
    </p:spTree>
    <p:extLst>
      <p:ext uri="{BB962C8B-B14F-4D97-AF65-F5344CB8AC3E}">
        <p14:creationId xmlns="" xmlns:p14="http://schemas.microsoft.com/office/powerpoint/2010/main" val="2590923344"/>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CDCBEC-F141-4C71-851E-A031A737B17B}"/>
              </a:ext>
            </a:extLst>
          </p:cNvPr>
          <p:cNvSpPr>
            <a:spLocks noGrp="1"/>
          </p:cNvSpPr>
          <p:nvPr>
            <p:ph type="title"/>
          </p:nvPr>
        </p:nvSpPr>
        <p:spPr>
          <a:xfrm>
            <a:off x="484584" y="452718"/>
            <a:ext cx="7053542" cy="690282"/>
          </a:xfrm>
        </p:spPr>
        <p:txBody>
          <a:bodyPr/>
          <a:lstStyle/>
          <a:p>
            <a:r>
              <a:rPr lang="en-US" sz="4000" dirty="0">
                <a:latin typeface="Goudy Old Style" panose="02020502050305020303" pitchFamily="18" charset="0"/>
              </a:rPr>
              <a:t>Future Scope</a:t>
            </a:r>
          </a:p>
        </p:txBody>
      </p:sp>
      <p:sp>
        <p:nvSpPr>
          <p:cNvPr id="3" name="Content Placeholder 2">
            <a:extLst>
              <a:ext uri="{FF2B5EF4-FFF2-40B4-BE49-F238E27FC236}">
                <a16:creationId xmlns="" xmlns:a16="http://schemas.microsoft.com/office/drawing/2014/main" id="{2B97C96F-A237-4DC3-BD9A-860BDABD7222}"/>
              </a:ext>
            </a:extLst>
          </p:cNvPr>
          <p:cNvSpPr>
            <a:spLocks noGrp="1"/>
          </p:cNvSpPr>
          <p:nvPr>
            <p:ph idx="1"/>
          </p:nvPr>
        </p:nvSpPr>
        <p:spPr>
          <a:xfrm>
            <a:off x="838200" y="1295400"/>
            <a:ext cx="6709906" cy="5105400"/>
          </a:xfrm>
        </p:spPr>
        <p:txBody>
          <a:bodyPr>
            <a:normAutofit fontScale="92500" lnSpcReduction="20000"/>
          </a:bodyPr>
          <a:lstStyle/>
          <a:p>
            <a:pPr lvl="0" algn="just">
              <a:buClrTx/>
              <a:buFont typeface="Wingdings" pitchFamily="2" charset="2"/>
              <a:buChar char="Ø"/>
            </a:pPr>
            <a:r>
              <a:rPr lang="en-US" sz="2400" dirty="0">
                <a:latin typeface="Goudy Old Style" panose="02020502050305020303" pitchFamily="18" charset="0"/>
              </a:rPr>
              <a:t>Besides obtaining a robust technique like CNN to classify pose variations in facial images, we are also trying to incorporate volumetric regression so that we can generate different poses with single image and then train them using the proposed architecture.</a:t>
            </a:r>
          </a:p>
          <a:p>
            <a:pPr lvl="0" algn="just">
              <a:buClrTx/>
              <a:buFont typeface="Wingdings" pitchFamily="2" charset="2"/>
              <a:buChar char="Ø"/>
            </a:pPr>
            <a:r>
              <a:rPr lang="en-US" sz="2400" dirty="0">
                <a:latin typeface="Goudy Old Style" panose="02020502050305020303" pitchFamily="18" charset="0"/>
              </a:rPr>
              <a:t>Since we know that the problems and challenges faced in facial recognition are inevitable, we were specifically dealing only with poses in this project. But in the near future we can expect many more advancements in this field considering the rapid growth in the field of Machine Learning. </a:t>
            </a:r>
          </a:p>
          <a:p>
            <a:pPr lvl="0" algn="just">
              <a:buClrTx/>
              <a:buFont typeface="Wingdings" pitchFamily="2" charset="2"/>
              <a:buChar char="Ø"/>
            </a:pPr>
            <a:r>
              <a:rPr lang="en-US" sz="2400" dirty="0">
                <a:latin typeface="Goudy Old Style" panose="02020502050305020303" pitchFamily="18" charset="0"/>
              </a:rPr>
              <a:t>CNN can also be used for large-scale video classification.</a:t>
            </a:r>
          </a:p>
          <a:p>
            <a:pPr lvl="0" algn="just">
              <a:buClrTx/>
              <a:buFont typeface="Wingdings" pitchFamily="2" charset="2"/>
              <a:buChar char="Ø"/>
            </a:pPr>
            <a:r>
              <a:rPr lang="en-US" sz="2400" dirty="0">
                <a:latin typeface="Goudy Old Style" panose="02020502050305020303" pitchFamily="18" charset="0"/>
              </a:rPr>
              <a:t>Besides CNN, Deep learning techniques like Recurrent Neural Networks can be used to </a:t>
            </a:r>
            <a:r>
              <a:rPr lang="en-US" sz="2400" dirty="0" smtClean="0">
                <a:latin typeface="Goudy Old Style" panose="02020502050305020303" pitchFamily="18" charset="0"/>
              </a:rPr>
              <a:t>over come various non linear factors affecting face recognition.</a:t>
            </a:r>
            <a:endParaRPr lang="en-US" sz="2400" dirty="0">
              <a:latin typeface="Goudy Old Style" panose="02020502050305020303" pitchFamily="18" charset="0"/>
            </a:endParaRPr>
          </a:p>
          <a:p>
            <a:pPr>
              <a:buClrTx/>
              <a:buFont typeface="Wingdings" pitchFamily="2" charset="2"/>
              <a:buChar char="Ø"/>
            </a:pPr>
            <a:endParaRPr lang="en-US" dirty="0"/>
          </a:p>
        </p:txBody>
      </p:sp>
      <p:sp>
        <p:nvSpPr>
          <p:cNvPr id="4" name="Slide Number Placeholder 3">
            <a:extLst>
              <a:ext uri="{FF2B5EF4-FFF2-40B4-BE49-F238E27FC236}">
                <a16:creationId xmlns="" xmlns:a16="http://schemas.microsoft.com/office/drawing/2014/main" id="{5346F381-35B3-4D20-B85D-419054282B8A}"/>
              </a:ext>
            </a:extLst>
          </p:cNvPr>
          <p:cNvSpPr>
            <a:spLocks noGrp="1"/>
          </p:cNvSpPr>
          <p:nvPr>
            <p:ph type="sldNum" sz="quarter" idx="12"/>
          </p:nvPr>
        </p:nvSpPr>
        <p:spPr/>
        <p:txBody>
          <a:bodyPr/>
          <a:lstStyle/>
          <a:p>
            <a:fld id="{E6E1E688-53F6-4718-BF6E-84D90EF8442C}" type="slidenum">
              <a:rPr lang="en-US" smtClean="0"/>
              <a:pPr/>
              <a:t>26</a:t>
            </a:fld>
            <a:endParaRPr lang="en-US"/>
          </a:p>
        </p:txBody>
      </p:sp>
    </p:spTree>
    <p:extLst>
      <p:ext uri="{BB962C8B-B14F-4D97-AF65-F5344CB8AC3E}">
        <p14:creationId xmlns="" xmlns:p14="http://schemas.microsoft.com/office/powerpoint/2010/main" val="3553526846"/>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24BBEE-2976-4892-ADEC-9EF5DF88AA44}"/>
              </a:ext>
            </a:extLst>
          </p:cNvPr>
          <p:cNvSpPr>
            <a:spLocks noGrp="1"/>
          </p:cNvSpPr>
          <p:nvPr>
            <p:ph type="title"/>
          </p:nvPr>
        </p:nvSpPr>
        <p:spPr>
          <a:xfrm>
            <a:off x="484584" y="452718"/>
            <a:ext cx="7053542" cy="690282"/>
          </a:xfrm>
        </p:spPr>
        <p:txBody>
          <a:bodyPr/>
          <a:lstStyle/>
          <a:p>
            <a:r>
              <a:rPr lang="en-US" sz="4000" dirty="0">
                <a:latin typeface="Goudy Old Style" panose="02020502050305020303" pitchFamily="18" charset="0"/>
              </a:rPr>
              <a:t>References</a:t>
            </a:r>
          </a:p>
        </p:txBody>
      </p:sp>
      <p:sp>
        <p:nvSpPr>
          <p:cNvPr id="4" name="TextBox 3">
            <a:extLst>
              <a:ext uri="{FF2B5EF4-FFF2-40B4-BE49-F238E27FC236}">
                <a16:creationId xmlns="" xmlns:a16="http://schemas.microsoft.com/office/drawing/2014/main" id="{AD5B2D97-313C-4496-9087-848D444E0A8C}"/>
              </a:ext>
            </a:extLst>
          </p:cNvPr>
          <p:cNvSpPr txBox="1"/>
          <p:nvPr/>
        </p:nvSpPr>
        <p:spPr>
          <a:xfrm>
            <a:off x="609600" y="1225689"/>
            <a:ext cx="7620000" cy="5632311"/>
          </a:xfrm>
          <a:prstGeom prst="rect">
            <a:avLst/>
          </a:prstGeom>
          <a:noFill/>
        </p:spPr>
        <p:txBody>
          <a:bodyPr wrap="square" rtlCol="0">
            <a:spAutoFit/>
          </a:bodyPr>
          <a:lstStyle/>
          <a:p>
            <a:pPr marL="342900" indent="-342900" algn="just">
              <a:buAutoNum type="arabicPeriod"/>
            </a:pPr>
            <a:r>
              <a:rPr lang="en-US" dirty="0">
                <a:latin typeface="Goudy Old Style" pitchFamily="18" charset="0"/>
              </a:rPr>
              <a:t>G. Arulampalam and A. Bouzerdoum. A generalized feedforward neural network architecture for classification and regression. Neural Networks, 16:561–568, 2003</a:t>
            </a:r>
            <a:r>
              <a:rPr lang="en-US" dirty="0" smtClean="0">
                <a:latin typeface="Goudy Old Style" pitchFamily="18" charset="0"/>
              </a:rPr>
              <a:t>.</a:t>
            </a:r>
          </a:p>
          <a:p>
            <a:pPr marL="342900" indent="-342900" algn="just">
              <a:buAutoNum type="arabicPeriod"/>
            </a:pPr>
            <a:endParaRPr lang="en-US" dirty="0">
              <a:latin typeface="Goudy Old Style" pitchFamily="18" charset="0"/>
            </a:endParaRPr>
          </a:p>
          <a:p>
            <a:pPr marL="342900" indent="-342900" algn="just">
              <a:buAutoNum type="arabicPeriod"/>
            </a:pPr>
            <a:r>
              <a:rPr lang="en-US" dirty="0">
                <a:latin typeface="Goudy Old Style" pitchFamily="18" charset="0"/>
              </a:rPr>
              <a:t>S. O. Ba and J. M. Odobez. A probabilistic framework for joint </a:t>
            </a:r>
            <a:r>
              <a:rPr lang="en-US" dirty="0" smtClean="0">
                <a:latin typeface="Goudy Old Style" pitchFamily="18" charset="0"/>
              </a:rPr>
              <a:t>head tracking </a:t>
            </a:r>
            <a:r>
              <a:rPr lang="en-US" dirty="0">
                <a:latin typeface="Goudy Old Style" pitchFamily="18" charset="0"/>
              </a:rPr>
              <a:t>and pose estimation. In Proceedings of the 17th International Conference on Pattern Recognition, volume 4, pages 264–267, August 2004</a:t>
            </a:r>
            <a:r>
              <a:rPr lang="en-US" dirty="0" smtClean="0">
                <a:latin typeface="Goudy Old Style" pitchFamily="18" charset="0"/>
              </a:rPr>
              <a:t>.</a:t>
            </a:r>
          </a:p>
          <a:p>
            <a:pPr marL="342900" indent="-342900" algn="just">
              <a:buAutoNum type="arabicPeriod"/>
            </a:pPr>
            <a:endParaRPr lang="en-US" dirty="0">
              <a:latin typeface="Goudy Old Style" pitchFamily="18" charset="0"/>
            </a:endParaRPr>
          </a:p>
          <a:p>
            <a:pPr marL="342900" indent="-342900" algn="just">
              <a:buAutoNum type="arabicPeriod"/>
            </a:pPr>
            <a:r>
              <a:rPr lang="en-US" dirty="0">
                <a:latin typeface="Goudy Old Style" pitchFamily="18" charset="0"/>
              </a:rPr>
              <a:t>Face Image Analysis with Convolutional Neural Networks Stefan Duffner Master of Science Thesis in Electrical Engineering Face Recognition with Preprocessing and Neural Networks David Habrman 2007</a:t>
            </a:r>
            <a:r>
              <a:rPr lang="en-US" dirty="0" smtClean="0">
                <a:latin typeface="Goudy Old Style" pitchFamily="18" charset="0"/>
              </a:rPr>
              <a:t>.</a:t>
            </a:r>
          </a:p>
          <a:p>
            <a:pPr marL="342900" indent="-342900" algn="just">
              <a:buAutoNum type="arabicPeriod"/>
            </a:pPr>
            <a:endParaRPr lang="en-US" dirty="0">
              <a:latin typeface="Goudy Old Style" pitchFamily="18" charset="0"/>
            </a:endParaRPr>
          </a:p>
          <a:p>
            <a:pPr marL="342900" indent="-342900" algn="just">
              <a:buAutoNum type="arabicPeriod"/>
            </a:pPr>
            <a:r>
              <a:rPr lang="en-US" dirty="0">
                <a:latin typeface="Goudy Old Style" pitchFamily="18" charset="0"/>
              </a:rPr>
              <a:t>Pose-invariant Face Recognition by Matching on Multi-resolution MRFs linked by Supercoupling Transform Shervin Rahimzadeh Arashloo, Josef Kittler and William J. Christmas</a:t>
            </a:r>
            <a:r>
              <a:rPr lang="en-US" dirty="0" smtClean="0">
                <a:latin typeface="Goudy Old Style" pitchFamily="18" charset="0"/>
              </a:rPr>
              <a:t>.</a:t>
            </a:r>
          </a:p>
          <a:p>
            <a:pPr marL="342900" indent="-342900" algn="just">
              <a:buAutoNum type="arabicPeriod"/>
            </a:pPr>
            <a:endParaRPr lang="en-US" dirty="0">
              <a:latin typeface="Goudy Old Style" pitchFamily="18" charset="0"/>
            </a:endParaRPr>
          </a:p>
          <a:p>
            <a:pPr marL="342900" indent="-342900" algn="just">
              <a:buAutoNum type="arabicPeriod"/>
            </a:pPr>
            <a:r>
              <a:rPr lang="en-US" dirty="0">
                <a:latin typeface="Goudy Old Style" pitchFamily="18" charset="0"/>
              </a:rPr>
              <a:t>A Comprehensive Survey on Pose-Invariant Face Recognition Changxing Ding Dacheng Tao Centre for Quantum Computation and Intelligent Systems, Faculty of Engineering and Information Technology University of Technology,2016</a:t>
            </a:r>
            <a:r>
              <a:rPr lang="en-US" dirty="0" smtClean="0">
                <a:latin typeface="Goudy Old Style" pitchFamily="18" charset="0"/>
              </a:rPr>
              <a:t>.</a:t>
            </a:r>
            <a:endParaRPr lang="en-US" dirty="0">
              <a:latin typeface="Goudy Old Style" pitchFamily="18" charset="0"/>
            </a:endParaRPr>
          </a:p>
        </p:txBody>
      </p:sp>
      <p:sp>
        <p:nvSpPr>
          <p:cNvPr id="5" name="Slide Number Placeholder 4">
            <a:extLst>
              <a:ext uri="{FF2B5EF4-FFF2-40B4-BE49-F238E27FC236}">
                <a16:creationId xmlns="" xmlns:a16="http://schemas.microsoft.com/office/drawing/2014/main" id="{9F9362EB-C2A4-4402-88EF-B10D188BEA0F}"/>
              </a:ext>
            </a:extLst>
          </p:cNvPr>
          <p:cNvSpPr>
            <a:spLocks noGrp="1"/>
          </p:cNvSpPr>
          <p:nvPr>
            <p:ph type="sldNum" sz="quarter" idx="12"/>
          </p:nvPr>
        </p:nvSpPr>
        <p:spPr/>
        <p:txBody>
          <a:bodyPr/>
          <a:lstStyle/>
          <a:p>
            <a:fld id="{E6E1E688-53F6-4718-BF6E-84D90EF8442C}" type="slidenum">
              <a:rPr lang="en-US" smtClean="0"/>
              <a:pPr/>
              <a:t>27</a:t>
            </a:fld>
            <a:endParaRPr lang="en-US"/>
          </a:p>
        </p:txBody>
      </p:sp>
    </p:spTree>
    <p:extLst>
      <p:ext uri="{BB962C8B-B14F-4D97-AF65-F5344CB8AC3E}">
        <p14:creationId xmlns="" xmlns:p14="http://schemas.microsoft.com/office/powerpoint/2010/main" val="82872301"/>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9CF8FA9-BB94-447E-B5AB-FC05C5ED6C58}"/>
              </a:ext>
            </a:extLst>
          </p:cNvPr>
          <p:cNvSpPr txBox="1"/>
          <p:nvPr/>
        </p:nvSpPr>
        <p:spPr>
          <a:xfrm flipH="1">
            <a:off x="533400" y="1219200"/>
            <a:ext cx="7848600" cy="5078313"/>
          </a:xfrm>
          <a:prstGeom prst="rect">
            <a:avLst/>
          </a:prstGeom>
          <a:noFill/>
        </p:spPr>
        <p:txBody>
          <a:bodyPr wrap="square" rtlCol="0">
            <a:spAutoFit/>
          </a:bodyPr>
          <a:lstStyle/>
          <a:p>
            <a:pPr marL="342900" indent="-342900" algn="just">
              <a:buAutoNum type="arabicPeriod" startAt="6"/>
            </a:pPr>
            <a:r>
              <a:rPr lang="en-US" dirty="0">
                <a:latin typeface="Goudy Old Style" pitchFamily="18" charset="0"/>
              </a:rPr>
              <a:t>Disentangled Representation Learning GAN for Pose-Invariant Face  Recognition Luan Tran, Xi Yin, Xiaoming Liu Department of Computer Science</a:t>
            </a:r>
            <a:r>
              <a:rPr lang="en-US" dirty="0" smtClean="0">
                <a:latin typeface="Goudy Old Style" pitchFamily="18" charset="0"/>
              </a:rPr>
              <a:t>.</a:t>
            </a:r>
          </a:p>
          <a:p>
            <a:pPr marL="342900" indent="-342900" algn="just">
              <a:buAutoNum type="arabicPeriod" startAt="6"/>
            </a:pPr>
            <a:endParaRPr lang="en-US" dirty="0">
              <a:latin typeface="Goudy Old Style" pitchFamily="18" charset="0"/>
            </a:endParaRPr>
          </a:p>
          <a:p>
            <a:pPr marL="342900" indent="-342900" algn="just">
              <a:buAutoNum type="arabicPeriod" startAt="6"/>
            </a:pPr>
            <a:r>
              <a:rPr lang="en-US" dirty="0">
                <a:latin typeface="Goudy Old Style" pitchFamily="18" charset="0"/>
              </a:rPr>
              <a:t>Face Frontalization Using Appearance Flow based Convolutional Neural Network Zhihong Zhang, Xu Chen, Beizhan, Edwin R. Hancock, Fellow, IEEE</a:t>
            </a:r>
            <a:r>
              <a:rPr lang="en-US" dirty="0" smtClean="0">
                <a:latin typeface="Goudy Old Style" pitchFamily="18" charset="0"/>
              </a:rPr>
              <a:t>.</a:t>
            </a:r>
          </a:p>
          <a:p>
            <a:pPr marL="342900" indent="-342900" algn="just">
              <a:buAutoNum type="arabicPeriod" startAt="6"/>
            </a:pPr>
            <a:endParaRPr lang="en-US" dirty="0">
              <a:latin typeface="Goudy Old Style" pitchFamily="18" charset="0"/>
            </a:endParaRPr>
          </a:p>
          <a:p>
            <a:pPr marL="342900" indent="-342900" algn="just">
              <a:buAutoNum type="arabicPeriod" startAt="6"/>
            </a:pPr>
            <a:r>
              <a:rPr lang="en-US" dirty="0">
                <a:latin typeface="Goudy Old Style" pitchFamily="18" charset="0"/>
              </a:rPr>
              <a:t>Illumination and Pose Invariant Face Recognition:A Technical Review K. R. Singh</a:t>
            </a:r>
            <a:r>
              <a:rPr lang="en-US" dirty="0" smtClean="0">
                <a:latin typeface="Goudy Old Style" pitchFamily="18" charset="0"/>
              </a:rPr>
              <a:t>.</a:t>
            </a:r>
          </a:p>
          <a:p>
            <a:pPr marL="342900" indent="-342900" algn="just">
              <a:buAutoNum type="arabicPeriod" startAt="6"/>
            </a:pPr>
            <a:endParaRPr lang="en-US" dirty="0">
              <a:latin typeface="Goudy Old Style" pitchFamily="18" charset="0"/>
            </a:endParaRPr>
          </a:p>
          <a:p>
            <a:pPr marL="342900" indent="-342900" algn="just">
              <a:buAutoNum type="arabicPeriod" startAt="6"/>
            </a:pPr>
            <a:r>
              <a:rPr lang="en-US" dirty="0">
                <a:latin typeface="Goudy Old Style" pitchFamily="18" charset="0"/>
              </a:rPr>
              <a:t>Logistic Regression and Convolutional Neural Networks Performance Analysis based on Size of Dataset Kartik Chopra, C. Srimathi VIT University</a:t>
            </a:r>
            <a:r>
              <a:rPr lang="en-US" dirty="0" smtClean="0">
                <a:latin typeface="Goudy Old Style" pitchFamily="18" charset="0"/>
              </a:rPr>
              <a:t>.</a:t>
            </a:r>
          </a:p>
          <a:p>
            <a:pPr marL="342900" indent="-342900" algn="just">
              <a:buAutoNum type="arabicPeriod" startAt="6"/>
            </a:pPr>
            <a:endParaRPr lang="en-US" dirty="0">
              <a:latin typeface="Goudy Old Style" pitchFamily="18" charset="0"/>
            </a:endParaRPr>
          </a:p>
          <a:p>
            <a:pPr marL="342900" indent="-342900" algn="just">
              <a:buAutoNum type="arabicPeriod" startAt="6"/>
            </a:pPr>
            <a:r>
              <a:rPr lang="en-US" dirty="0">
                <a:latin typeface="Goudy Old Style" pitchFamily="18" charset="0"/>
              </a:rPr>
              <a:t> Pose-Invariant Face Alignment via CNN-Based Dense 3D Model Fitting Amin Jourabloo New York 2017</a:t>
            </a:r>
            <a:r>
              <a:rPr lang="en-US" dirty="0" smtClean="0">
                <a:latin typeface="Goudy Old Style" pitchFamily="18" charset="0"/>
              </a:rPr>
              <a:t>.</a:t>
            </a:r>
          </a:p>
          <a:p>
            <a:pPr marL="342900" indent="-342900" algn="just">
              <a:buAutoNum type="arabicPeriod" startAt="6"/>
            </a:pPr>
            <a:endParaRPr lang="en-US" dirty="0">
              <a:latin typeface="Goudy Old Style" pitchFamily="18" charset="0"/>
            </a:endParaRPr>
          </a:p>
          <a:p>
            <a:pPr marL="342900" indent="-342900" algn="just">
              <a:buAutoNum type="arabicPeriod" startAt="6"/>
            </a:pPr>
            <a:r>
              <a:rPr lang="en-US" dirty="0">
                <a:latin typeface="Goudy Old Style" pitchFamily="18" charset="0"/>
              </a:rPr>
              <a:t>Supplementary Material for Large Pose 3D Face Reconstruction from a Single Image via Direct Volumetric CNN Regression Aaron S. Jackson.</a:t>
            </a:r>
          </a:p>
        </p:txBody>
      </p:sp>
      <p:sp>
        <p:nvSpPr>
          <p:cNvPr id="3" name="Slide Number Placeholder 2">
            <a:extLst>
              <a:ext uri="{FF2B5EF4-FFF2-40B4-BE49-F238E27FC236}">
                <a16:creationId xmlns="" xmlns:a16="http://schemas.microsoft.com/office/drawing/2014/main" id="{607A0391-BEED-4EBF-A169-8024831BBAF5}"/>
              </a:ext>
            </a:extLst>
          </p:cNvPr>
          <p:cNvSpPr>
            <a:spLocks noGrp="1"/>
          </p:cNvSpPr>
          <p:nvPr>
            <p:ph type="sldNum" sz="quarter" idx="12"/>
          </p:nvPr>
        </p:nvSpPr>
        <p:spPr/>
        <p:txBody>
          <a:bodyPr/>
          <a:lstStyle/>
          <a:p>
            <a:fld id="{E6E1E688-53F6-4718-BF6E-84D90EF8442C}" type="slidenum">
              <a:rPr lang="en-US" smtClean="0"/>
              <a:pPr/>
              <a:t>28</a:t>
            </a:fld>
            <a:endParaRPr lang="en-US"/>
          </a:p>
        </p:txBody>
      </p:sp>
    </p:spTree>
    <p:extLst>
      <p:ext uri="{BB962C8B-B14F-4D97-AF65-F5344CB8AC3E}">
        <p14:creationId xmlns="" xmlns:p14="http://schemas.microsoft.com/office/powerpoint/2010/main" val="76326942"/>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Sid\Desktop\sdfsdf.jpg"/>
          <p:cNvPicPr>
            <a:picLocks noChangeAspect="1" noChangeArrowheads="1"/>
          </p:cNvPicPr>
          <p:nvPr/>
        </p:nvPicPr>
        <p:blipFill>
          <a:blip r:embed="rId2"/>
          <a:srcRect/>
          <a:stretch>
            <a:fillRect/>
          </a:stretch>
        </p:blipFill>
        <p:spPr bwMode="auto">
          <a:xfrm>
            <a:off x="0" y="-9525"/>
            <a:ext cx="9153525" cy="6867525"/>
          </a:xfrm>
          <a:prstGeom prst="rect">
            <a:avLst/>
          </a:prstGeom>
          <a:noFill/>
        </p:spPr>
      </p:pic>
      <p:pic>
        <p:nvPicPr>
          <p:cNvPr id="5124" name="Picture 4" descr="C:\Users\Sid\Desktop\Major project\New folder\tenor (18).gif"/>
          <p:cNvPicPr>
            <a:picLocks noChangeAspect="1" noChangeArrowheads="1" noCrop="1"/>
          </p:cNvPicPr>
          <p:nvPr/>
        </p:nvPicPr>
        <p:blipFill>
          <a:blip r:embed="rId3"/>
          <a:srcRect/>
          <a:stretch>
            <a:fillRect/>
          </a:stretch>
        </p:blipFill>
        <p:spPr bwMode="auto">
          <a:xfrm>
            <a:off x="2057400" y="914400"/>
            <a:ext cx="4743450" cy="4743450"/>
          </a:xfrm>
          <a:prstGeom prst="rect">
            <a:avLst/>
          </a:prstGeom>
          <a:noFill/>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3E5D6-1146-499F-9419-9BA8D3D0E31A}"/>
              </a:ext>
            </a:extLst>
          </p:cNvPr>
          <p:cNvSpPr>
            <a:spLocks noGrp="1"/>
          </p:cNvSpPr>
          <p:nvPr>
            <p:ph type="title"/>
          </p:nvPr>
        </p:nvSpPr>
        <p:spPr>
          <a:xfrm>
            <a:off x="484584" y="452718"/>
            <a:ext cx="7053542" cy="766482"/>
          </a:xfrm>
        </p:spPr>
        <p:txBody>
          <a:bodyPr/>
          <a:lstStyle/>
          <a:p>
            <a:r>
              <a:rPr lang="en-US" sz="4000" dirty="0" smtClean="0">
                <a:latin typeface="Goudy Old Style" panose="02020502050305020303" pitchFamily="18" charset="0"/>
              </a:rPr>
              <a:t>Motivation</a:t>
            </a:r>
            <a:endParaRPr lang="en-US" sz="4000" dirty="0">
              <a:latin typeface="Goudy Old Style" panose="02020502050305020303" pitchFamily="18" charset="0"/>
            </a:endParaRPr>
          </a:p>
        </p:txBody>
      </p:sp>
      <p:sp>
        <p:nvSpPr>
          <p:cNvPr id="3" name="Content Placeholder 2">
            <a:extLst>
              <a:ext uri="{FF2B5EF4-FFF2-40B4-BE49-F238E27FC236}">
                <a16:creationId xmlns="" xmlns:a16="http://schemas.microsoft.com/office/drawing/2014/main" id="{9133A231-5197-4CEB-9513-D70DB6F7F7A0}"/>
              </a:ext>
            </a:extLst>
          </p:cNvPr>
          <p:cNvSpPr>
            <a:spLocks noGrp="1"/>
          </p:cNvSpPr>
          <p:nvPr>
            <p:ph idx="1"/>
          </p:nvPr>
        </p:nvSpPr>
        <p:spPr>
          <a:xfrm>
            <a:off x="838200" y="1752600"/>
            <a:ext cx="6709906" cy="3352799"/>
          </a:xfrm>
        </p:spPr>
        <p:txBody>
          <a:bodyPr>
            <a:noAutofit/>
          </a:bodyPr>
          <a:lstStyle/>
          <a:p>
            <a:pPr marL="0" indent="0" algn="just">
              <a:buClrTx/>
              <a:buFont typeface="Wingdings" pitchFamily="2" charset="2"/>
              <a:buChar char="Ø"/>
            </a:pPr>
            <a:r>
              <a:rPr lang="en-US" sz="2200" dirty="0" smtClean="0">
                <a:latin typeface="Goudy Old Style" panose="02020502050305020303" pitchFamily="18" charset="0"/>
              </a:rPr>
              <a:t> The </a:t>
            </a:r>
            <a:r>
              <a:rPr lang="en-US" sz="2200" dirty="0">
                <a:latin typeface="Goudy Old Style" panose="02020502050305020303" pitchFamily="18" charset="0"/>
              </a:rPr>
              <a:t>problem of automatic face recognition is to visually identify a person in an input image. This task is performed by matching the input face against the faces of known people in a database of faces. </a:t>
            </a:r>
            <a:endParaRPr lang="en-US" sz="2200" dirty="0" smtClean="0">
              <a:latin typeface="Goudy Old Style" panose="02020502050305020303" pitchFamily="18" charset="0"/>
            </a:endParaRPr>
          </a:p>
          <a:p>
            <a:pPr marL="0" indent="0" algn="just">
              <a:buClrTx/>
              <a:buFont typeface="Wingdings" pitchFamily="2" charset="2"/>
              <a:buChar char="Ø"/>
            </a:pPr>
            <a:r>
              <a:rPr lang="en-US" sz="2200" dirty="0" smtClean="0">
                <a:latin typeface="Goudy Old Style" panose="02020502050305020303" pitchFamily="18" charset="0"/>
              </a:rPr>
              <a:t> Most </a:t>
            </a:r>
            <a:r>
              <a:rPr lang="en-US" sz="2200" dirty="0">
                <a:latin typeface="Goudy Old Style" panose="02020502050305020303" pitchFamily="18" charset="0"/>
              </a:rPr>
              <a:t>existing work in face recognition has limited the scope of the problem, however, by dealing primarily with frontal views, neutral expressions, and fixed lighting conditions. </a:t>
            </a:r>
            <a:endParaRPr lang="en-US" sz="2200" dirty="0" smtClean="0">
              <a:latin typeface="Goudy Old Style" panose="02020502050305020303" pitchFamily="18" charset="0"/>
            </a:endParaRPr>
          </a:p>
          <a:p>
            <a:pPr marL="0" indent="0" algn="just">
              <a:buClrTx/>
              <a:buFont typeface="Wingdings" pitchFamily="2" charset="2"/>
              <a:buChar char="Ø"/>
            </a:pPr>
            <a:r>
              <a:rPr lang="en-US" sz="2200" dirty="0" smtClean="0">
                <a:latin typeface="Goudy Old Style" panose="02020502050305020303" pitchFamily="18" charset="0"/>
              </a:rPr>
              <a:t> To </a:t>
            </a:r>
            <a:r>
              <a:rPr lang="en-US" sz="2200" dirty="0">
                <a:latin typeface="Goudy Old Style" panose="02020502050305020303" pitchFamily="18" charset="0"/>
              </a:rPr>
              <a:t>help generalize existing face recognition systems, we look at the problem of recognizing faces under a range of viewpoints.</a:t>
            </a:r>
          </a:p>
        </p:txBody>
      </p:sp>
      <p:sp>
        <p:nvSpPr>
          <p:cNvPr id="4" name="Slide Number Placeholder 3">
            <a:extLst>
              <a:ext uri="{FF2B5EF4-FFF2-40B4-BE49-F238E27FC236}">
                <a16:creationId xmlns="" xmlns:a16="http://schemas.microsoft.com/office/drawing/2014/main" id="{DA7D06E3-C01E-4F15-8A81-6266BF8A90E0}"/>
              </a:ext>
            </a:extLst>
          </p:cNvPr>
          <p:cNvSpPr>
            <a:spLocks noGrp="1"/>
          </p:cNvSpPr>
          <p:nvPr>
            <p:ph type="sldNum" sz="quarter" idx="12"/>
          </p:nvPr>
        </p:nvSpPr>
        <p:spPr/>
        <p:txBody>
          <a:bodyPr/>
          <a:lstStyle/>
          <a:p>
            <a:fld id="{E6E1E688-53F6-4718-BF6E-84D90EF8442C}" type="slidenum">
              <a:rPr lang="en-US" smtClean="0"/>
              <a:pPr/>
              <a:t>3</a:t>
            </a:fld>
            <a:endParaRPr lang="en-US"/>
          </a:p>
        </p:txBody>
      </p:sp>
    </p:spTree>
    <p:extLst>
      <p:ext uri="{BB962C8B-B14F-4D97-AF65-F5344CB8AC3E}">
        <p14:creationId xmlns="" xmlns:p14="http://schemas.microsoft.com/office/powerpoint/2010/main" val="3428875259"/>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B8B3A8-CD15-467F-919A-8D424A672962}"/>
              </a:ext>
            </a:extLst>
          </p:cNvPr>
          <p:cNvSpPr>
            <a:spLocks noGrp="1"/>
          </p:cNvSpPr>
          <p:nvPr>
            <p:ph type="title"/>
          </p:nvPr>
        </p:nvSpPr>
        <p:spPr/>
        <p:txBody>
          <a:bodyPr/>
          <a:lstStyle/>
          <a:p>
            <a:r>
              <a:rPr lang="en-US" sz="4000" dirty="0" smtClean="0">
                <a:latin typeface="Goudy Old Style" panose="02020502050305020303" pitchFamily="18" charset="0"/>
              </a:rPr>
              <a:t>Abstract</a:t>
            </a:r>
            <a:endParaRPr lang="en-US" sz="4000" dirty="0">
              <a:latin typeface="Goudy Old Style" panose="02020502050305020303" pitchFamily="18" charset="0"/>
            </a:endParaRPr>
          </a:p>
        </p:txBody>
      </p:sp>
      <p:sp>
        <p:nvSpPr>
          <p:cNvPr id="3" name="Content Placeholder 2">
            <a:extLst>
              <a:ext uri="{FF2B5EF4-FFF2-40B4-BE49-F238E27FC236}">
                <a16:creationId xmlns="" xmlns:a16="http://schemas.microsoft.com/office/drawing/2014/main" id="{BA2A5C65-DDAC-472B-B527-34D5063A22CF}"/>
              </a:ext>
            </a:extLst>
          </p:cNvPr>
          <p:cNvSpPr>
            <a:spLocks noGrp="1"/>
          </p:cNvSpPr>
          <p:nvPr>
            <p:ph idx="1"/>
          </p:nvPr>
        </p:nvSpPr>
        <p:spPr>
          <a:xfrm>
            <a:off x="762000" y="1524000"/>
            <a:ext cx="6709906" cy="4800600"/>
          </a:xfrm>
        </p:spPr>
        <p:txBody>
          <a:bodyPr>
            <a:normAutofit/>
          </a:bodyPr>
          <a:lstStyle/>
          <a:p>
            <a:pPr algn="just">
              <a:buClrTx/>
              <a:buFont typeface="Wingdings" pitchFamily="2" charset="2"/>
              <a:buChar char="Ø"/>
            </a:pPr>
            <a:r>
              <a:rPr lang="en-US" sz="2200" dirty="0">
                <a:latin typeface="Goudy Old Style" panose="02020502050305020303" pitchFamily="18" charset="0"/>
              </a:rPr>
              <a:t>This abstract aims at the development of a robust face recognition system which is suitable in identifying faces irrespective of various alignments or poses of the face. Most of the existing algorithms in face detection are only successful in controlled environments and fail drastically when non linear functions such as pose variation, illumination and occlusion are affecting the image. </a:t>
            </a:r>
            <a:endParaRPr lang="en-US" sz="900" dirty="0">
              <a:latin typeface="Goudy Old Style" panose="02020502050305020303" pitchFamily="18" charset="0"/>
            </a:endParaRPr>
          </a:p>
          <a:p>
            <a:pPr algn="just">
              <a:buClrTx/>
              <a:buFont typeface="Wingdings" pitchFamily="2" charset="2"/>
              <a:buChar char="Ø"/>
            </a:pPr>
            <a:r>
              <a:rPr lang="en-US" sz="2200" dirty="0">
                <a:latin typeface="Goudy Old Style" panose="02020502050305020303" pitchFamily="18" charset="0"/>
              </a:rPr>
              <a:t>Convolutional Neural Networks is used in applying feature extraction to normalize the data causing the system to cope with faces subject to pose variation. </a:t>
            </a:r>
          </a:p>
        </p:txBody>
      </p:sp>
      <p:sp>
        <p:nvSpPr>
          <p:cNvPr id="4" name="Slide Number Placeholder 3">
            <a:extLst>
              <a:ext uri="{FF2B5EF4-FFF2-40B4-BE49-F238E27FC236}">
                <a16:creationId xmlns="" xmlns:a16="http://schemas.microsoft.com/office/drawing/2014/main" id="{C78F51B3-C768-46D7-95EC-892955CF22CD}"/>
              </a:ext>
            </a:extLst>
          </p:cNvPr>
          <p:cNvSpPr>
            <a:spLocks noGrp="1"/>
          </p:cNvSpPr>
          <p:nvPr>
            <p:ph type="sldNum" sz="quarter" idx="12"/>
          </p:nvPr>
        </p:nvSpPr>
        <p:spPr/>
        <p:txBody>
          <a:bodyPr/>
          <a:lstStyle/>
          <a:p>
            <a:fld id="{E6E1E688-53F6-4718-BF6E-84D90EF8442C}" type="slidenum">
              <a:rPr lang="en-US" smtClean="0"/>
              <a:pPr/>
              <a:t>4</a:t>
            </a:fld>
            <a:endParaRPr lang="en-US"/>
          </a:p>
        </p:txBody>
      </p:sp>
    </p:spTree>
    <p:extLst>
      <p:ext uri="{BB962C8B-B14F-4D97-AF65-F5344CB8AC3E}">
        <p14:creationId xmlns="" xmlns:p14="http://schemas.microsoft.com/office/powerpoint/2010/main" val="2535130741"/>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F5B4BE-2F8C-42B7-A2DC-09C4212F4809}"/>
              </a:ext>
            </a:extLst>
          </p:cNvPr>
          <p:cNvSpPr>
            <a:spLocks noGrp="1"/>
          </p:cNvSpPr>
          <p:nvPr>
            <p:ph type="title"/>
          </p:nvPr>
        </p:nvSpPr>
        <p:spPr>
          <a:xfrm>
            <a:off x="484584" y="452718"/>
            <a:ext cx="7053542" cy="995081"/>
          </a:xfrm>
        </p:spPr>
        <p:txBody>
          <a:bodyPr/>
          <a:lstStyle/>
          <a:p>
            <a:r>
              <a:rPr lang="en-US" sz="4000" dirty="0" smtClean="0">
                <a:latin typeface="Goudy Old Style" panose="02020502050305020303" pitchFamily="18" charset="0"/>
              </a:rPr>
              <a:t>Objective</a:t>
            </a:r>
            <a:endParaRPr lang="en-US" sz="4000" dirty="0">
              <a:latin typeface="Goudy Old Style" panose="02020502050305020303" pitchFamily="18" charset="0"/>
            </a:endParaRPr>
          </a:p>
        </p:txBody>
      </p:sp>
      <p:sp>
        <p:nvSpPr>
          <p:cNvPr id="3" name="Content Placeholder 2">
            <a:extLst>
              <a:ext uri="{FF2B5EF4-FFF2-40B4-BE49-F238E27FC236}">
                <a16:creationId xmlns="" xmlns:a16="http://schemas.microsoft.com/office/drawing/2014/main" id="{F64C38B1-378B-461A-8CAA-F28D577A2E41}"/>
              </a:ext>
            </a:extLst>
          </p:cNvPr>
          <p:cNvSpPr>
            <a:spLocks noGrp="1"/>
          </p:cNvSpPr>
          <p:nvPr>
            <p:ph idx="1"/>
          </p:nvPr>
        </p:nvSpPr>
        <p:spPr>
          <a:xfrm>
            <a:off x="827484" y="1447799"/>
            <a:ext cx="7021116" cy="4800601"/>
          </a:xfrm>
        </p:spPr>
        <p:txBody>
          <a:bodyPr>
            <a:normAutofit lnSpcReduction="10000"/>
          </a:bodyPr>
          <a:lstStyle/>
          <a:p>
            <a:pPr marL="0" indent="0" algn="just">
              <a:buNone/>
            </a:pPr>
            <a:r>
              <a:rPr lang="en-US" sz="2400" dirty="0">
                <a:latin typeface="Goudy Old Style" panose="02020502050305020303" pitchFamily="18" charset="0"/>
              </a:rPr>
              <a:t>The objective of this work principally concerns the evaluation of Convolutional Neural Networks (CNN) in the context of facial analysis applications. More specifically, we will focus on the following objectives:</a:t>
            </a:r>
          </a:p>
          <a:p>
            <a:pPr marL="0" indent="0" algn="just">
              <a:buClrTx/>
              <a:buFont typeface="Wingdings" pitchFamily="2" charset="2"/>
              <a:buChar char="ü"/>
            </a:pPr>
            <a:r>
              <a:rPr lang="en-US" sz="2400" dirty="0" smtClean="0">
                <a:latin typeface="Goudy Old Style" panose="02020502050305020303" pitchFamily="18" charset="0"/>
              </a:rPr>
              <a:t> Evaluate </a:t>
            </a:r>
            <a:r>
              <a:rPr lang="en-US" sz="2400" dirty="0">
                <a:latin typeface="Goudy Old Style" panose="02020502050305020303" pitchFamily="18" charset="0"/>
              </a:rPr>
              <a:t>the performance of CNNs w.r.t. </a:t>
            </a:r>
            <a:r>
              <a:rPr lang="en-US" sz="2400" dirty="0" smtClean="0">
                <a:latin typeface="Goudy Old Style" panose="02020502050305020303" pitchFamily="18" charset="0"/>
              </a:rPr>
              <a:t>appearance-based </a:t>
            </a:r>
            <a:r>
              <a:rPr lang="en-US" sz="2400" dirty="0">
                <a:latin typeface="Goudy Old Style" panose="02020502050305020303" pitchFamily="18" charset="0"/>
              </a:rPr>
              <a:t>facial analysis.</a:t>
            </a:r>
          </a:p>
          <a:p>
            <a:pPr marL="0" indent="0" algn="just">
              <a:buClrTx/>
              <a:buFont typeface="Wingdings" pitchFamily="2" charset="2"/>
              <a:buChar char="ü"/>
            </a:pPr>
            <a:r>
              <a:rPr lang="en-US" sz="2400" dirty="0" smtClean="0">
                <a:latin typeface="Goudy Old Style" panose="02020502050305020303" pitchFamily="18" charset="0"/>
              </a:rPr>
              <a:t> Investigate </a:t>
            </a:r>
            <a:r>
              <a:rPr lang="en-US" sz="2400" dirty="0">
                <a:latin typeface="Goudy Old Style" panose="02020502050305020303" pitchFamily="18" charset="0"/>
              </a:rPr>
              <a:t>the robustness of CNNs against </a:t>
            </a:r>
            <a:r>
              <a:rPr lang="en-US" sz="2400" dirty="0" smtClean="0">
                <a:latin typeface="Goudy Old Style" panose="02020502050305020303" pitchFamily="18" charset="0"/>
              </a:rPr>
              <a:t>classical datasets </a:t>
            </a:r>
            <a:r>
              <a:rPr lang="en-US" sz="2400" dirty="0">
                <a:latin typeface="Goudy Old Style" panose="02020502050305020303" pitchFamily="18" charset="0"/>
              </a:rPr>
              <a:t>like FERET, ATT, WEBCAM, etc.</a:t>
            </a:r>
          </a:p>
          <a:p>
            <a:pPr marL="0" indent="0" algn="just">
              <a:buClrTx/>
              <a:buFont typeface="Wingdings" pitchFamily="2" charset="2"/>
              <a:buChar char="ü"/>
            </a:pPr>
            <a:r>
              <a:rPr lang="en-US" sz="2400" dirty="0" smtClean="0">
                <a:latin typeface="Goudy Old Style" panose="02020502050305020303" pitchFamily="18" charset="0"/>
              </a:rPr>
              <a:t> Propose </a:t>
            </a:r>
            <a:r>
              <a:rPr lang="en-US" sz="2400" dirty="0">
                <a:latin typeface="Goudy Old Style" panose="02020502050305020303" pitchFamily="18" charset="0"/>
              </a:rPr>
              <a:t>different CNN architectures designed </a:t>
            </a:r>
            <a:r>
              <a:rPr lang="en-US" sz="2400" dirty="0" smtClean="0">
                <a:latin typeface="Goudy Old Style" panose="02020502050305020303" pitchFamily="18" charset="0"/>
              </a:rPr>
              <a:t>for specific problems.</a:t>
            </a:r>
            <a:endParaRPr lang="en-US" sz="2400" dirty="0">
              <a:latin typeface="Goudy Old Style" panose="02020502050305020303" pitchFamily="18" charset="0"/>
            </a:endParaRPr>
          </a:p>
          <a:p>
            <a:pPr marL="0" indent="0" algn="just">
              <a:buClrTx/>
              <a:buFont typeface="Wingdings" pitchFamily="2" charset="2"/>
              <a:buChar char="ü"/>
            </a:pPr>
            <a:r>
              <a:rPr lang="en-US" sz="2400" dirty="0" smtClean="0">
                <a:latin typeface="Goudy Old Style" panose="02020502050305020303" pitchFamily="18" charset="0"/>
              </a:rPr>
              <a:t> Extend </a:t>
            </a:r>
            <a:r>
              <a:rPr lang="en-US" sz="2400" dirty="0">
                <a:latin typeface="Goudy Old Style" panose="02020502050305020303" pitchFamily="18" charset="0"/>
              </a:rPr>
              <a:t>the project to </a:t>
            </a:r>
            <a:r>
              <a:rPr lang="en-US" sz="2400" dirty="0" smtClean="0">
                <a:latin typeface="Goudy Old Style" panose="02020502050305020303" pitchFamily="18" charset="0"/>
              </a:rPr>
              <a:t>single sample based pose invariant face recognition.</a:t>
            </a:r>
            <a:endParaRPr lang="en-US" sz="2400" dirty="0">
              <a:latin typeface="Goudy Old Style" panose="02020502050305020303" pitchFamily="18" charset="0"/>
            </a:endParaRPr>
          </a:p>
        </p:txBody>
      </p:sp>
      <p:sp>
        <p:nvSpPr>
          <p:cNvPr id="4" name="Slide Number Placeholder 3">
            <a:extLst>
              <a:ext uri="{FF2B5EF4-FFF2-40B4-BE49-F238E27FC236}">
                <a16:creationId xmlns="" xmlns:a16="http://schemas.microsoft.com/office/drawing/2014/main" id="{0E59EAD2-C77E-4B3E-8216-29AD3DD19C24}"/>
              </a:ext>
            </a:extLst>
          </p:cNvPr>
          <p:cNvSpPr>
            <a:spLocks noGrp="1"/>
          </p:cNvSpPr>
          <p:nvPr>
            <p:ph type="sldNum" sz="quarter" idx="12"/>
          </p:nvPr>
        </p:nvSpPr>
        <p:spPr/>
        <p:txBody>
          <a:bodyPr/>
          <a:lstStyle/>
          <a:p>
            <a:fld id="{E6E1E688-53F6-4718-BF6E-84D90EF8442C}" type="slidenum">
              <a:rPr lang="en-US" smtClean="0"/>
              <a:pPr/>
              <a:t>5</a:t>
            </a:fld>
            <a:endParaRPr lang="en-US"/>
          </a:p>
        </p:txBody>
      </p:sp>
    </p:spTree>
    <p:extLst>
      <p:ext uri="{BB962C8B-B14F-4D97-AF65-F5344CB8AC3E}">
        <p14:creationId xmlns="" xmlns:p14="http://schemas.microsoft.com/office/powerpoint/2010/main" val="134923975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785D3D-DF81-460F-814A-57D9C2F3D8DF}"/>
              </a:ext>
            </a:extLst>
          </p:cNvPr>
          <p:cNvSpPr>
            <a:spLocks noGrp="1"/>
          </p:cNvSpPr>
          <p:nvPr>
            <p:ph type="title"/>
          </p:nvPr>
        </p:nvSpPr>
        <p:spPr>
          <a:xfrm>
            <a:off x="484584" y="452718"/>
            <a:ext cx="7053542" cy="690282"/>
          </a:xfrm>
        </p:spPr>
        <p:txBody>
          <a:bodyPr/>
          <a:lstStyle/>
          <a:p>
            <a:r>
              <a:rPr lang="en-IN" sz="4000" dirty="0" smtClean="0">
                <a:latin typeface="Goudy Old Style" pitchFamily="18" charset="0"/>
              </a:rPr>
              <a:t>Project Flow</a:t>
            </a:r>
            <a:endParaRPr lang="en-US" sz="4000" dirty="0">
              <a:latin typeface="Goudy Old Style" pitchFamily="18" charset="0"/>
            </a:endParaRPr>
          </a:p>
        </p:txBody>
      </p:sp>
      <p:sp>
        <p:nvSpPr>
          <p:cNvPr id="4" name="Slide Number Placeholder 3">
            <a:extLst>
              <a:ext uri="{FF2B5EF4-FFF2-40B4-BE49-F238E27FC236}">
                <a16:creationId xmlns="" xmlns:a16="http://schemas.microsoft.com/office/drawing/2014/main" id="{7AC29054-8B4B-49AF-8144-D7425C545F58}"/>
              </a:ext>
            </a:extLst>
          </p:cNvPr>
          <p:cNvSpPr>
            <a:spLocks noGrp="1"/>
          </p:cNvSpPr>
          <p:nvPr>
            <p:ph type="sldNum" sz="quarter" idx="12"/>
          </p:nvPr>
        </p:nvSpPr>
        <p:spPr/>
        <p:txBody>
          <a:bodyPr/>
          <a:lstStyle/>
          <a:p>
            <a:fld id="{E6E1E688-53F6-4718-BF6E-84D90EF8442C}" type="slidenum">
              <a:rPr lang="en-US" smtClean="0"/>
              <a:pPr/>
              <a:t>6</a:t>
            </a:fld>
            <a:endParaRPr lang="en-US"/>
          </a:p>
        </p:txBody>
      </p:sp>
      <p:graphicFrame>
        <p:nvGraphicFramePr>
          <p:cNvPr id="7" name="Diagram 6"/>
          <p:cNvGraphicFramePr/>
          <p:nvPr/>
        </p:nvGraphicFramePr>
        <p:xfrm>
          <a:off x="1066800" y="1371600"/>
          <a:ext cx="66294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68954333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785D3D-DF81-460F-814A-57D9C2F3D8DF}"/>
              </a:ext>
            </a:extLst>
          </p:cNvPr>
          <p:cNvSpPr>
            <a:spLocks noGrp="1"/>
          </p:cNvSpPr>
          <p:nvPr>
            <p:ph type="title"/>
          </p:nvPr>
        </p:nvSpPr>
        <p:spPr>
          <a:xfrm>
            <a:off x="484584" y="452718"/>
            <a:ext cx="7053542" cy="690282"/>
          </a:xfrm>
        </p:spPr>
        <p:txBody>
          <a:bodyPr/>
          <a:lstStyle/>
          <a:p>
            <a:r>
              <a:rPr lang="en-US" sz="4000" dirty="0" smtClean="0">
                <a:latin typeface="Goudy Old Style" pitchFamily="18" charset="0"/>
              </a:rPr>
              <a:t>Literature Survey</a:t>
            </a:r>
            <a:endParaRPr lang="en-US" sz="4000" dirty="0">
              <a:latin typeface="Goudy Old Style" pitchFamily="18" charset="0"/>
            </a:endParaRPr>
          </a:p>
        </p:txBody>
      </p:sp>
      <p:sp>
        <p:nvSpPr>
          <p:cNvPr id="4" name="Slide Number Placeholder 3">
            <a:extLst>
              <a:ext uri="{FF2B5EF4-FFF2-40B4-BE49-F238E27FC236}">
                <a16:creationId xmlns="" xmlns:a16="http://schemas.microsoft.com/office/drawing/2014/main" id="{7AC29054-8B4B-49AF-8144-D7425C545F58}"/>
              </a:ext>
            </a:extLst>
          </p:cNvPr>
          <p:cNvSpPr>
            <a:spLocks noGrp="1"/>
          </p:cNvSpPr>
          <p:nvPr>
            <p:ph type="sldNum" sz="quarter" idx="12"/>
          </p:nvPr>
        </p:nvSpPr>
        <p:spPr/>
        <p:txBody>
          <a:bodyPr/>
          <a:lstStyle/>
          <a:p>
            <a:fld id="{E6E1E688-53F6-4718-BF6E-84D90EF8442C}" type="slidenum">
              <a:rPr lang="en-US" smtClean="0"/>
              <a:pPr/>
              <a:t>7</a:t>
            </a:fld>
            <a:endParaRPr lang="en-US"/>
          </a:p>
        </p:txBody>
      </p:sp>
      <p:sp>
        <p:nvSpPr>
          <p:cNvPr id="5" name="TextBox 4"/>
          <p:cNvSpPr txBox="1"/>
          <p:nvPr/>
        </p:nvSpPr>
        <p:spPr>
          <a:xfrm>
            <a:off x="838200" y="1524000"/>
            <a:ext cx="7696200" cy="4616648"/>
          </a:xfrm>
          <a:prstGeom prst="rect">
            <a:avLst/>
          </a:prstGeom>
          <a:noFill/>
        </p:spPr>
        <p:txBody>
          <a:bodyPr wrap="square" rtlCol="0">
            <a:spAutoFit/>
          </a:bodyPr>
          <a:lstStyle/>
          <a:p>
            <a:pPr>
              <a:lnSpc>
                <a:spcPct val="150000"/>
              </a:lnSpc>
              <a:buFont typeface="Wingdings" pitchFamily="2" charset="2"/>
              <a:buChar char="ü"/>
            </a:pPr>
            <a:r>
              <a:rPr lang="en-IN" sz="2800" dirty="0" smtClean="0"/>
              <a:t> </a:t>
            </a:r>
            <a:r>
              <a:rPr lang="en-IN" sz="2800" dirty="0" smtClean="0">
                <a:latin typeface="Goudy Old Style" pitchFamily="18" charset="0"/>
              </a:rPr>
              <a:t>SVM Based Face Recognition</a:t>
            </a:r>
          </a:p>
          <a:p>
            <a:pPr>
              <a:lnSpc>
                <a:spcPct val="150000"/>
              </a:lnSpc>
              <a:buFont typeface="Wingdings" pitchFamily="2" charset="2"/>
              <a:buChar char="ü"/>
            </a:pPr>
            <a:r>
              <a:rPr lang="en-IN" sz="2800" dirty="0" smtClean="0">
                <a:latin typeface="Goudy Old Style" pitchFamily="18" charset="0"/>
              </a:rPr>
              <a:t> PCA Based Face Recognition</a:t>
            </a:r>
          </a:p>
          <a:p>
            <a:pPr>
              <a:lnSpc>
                <a:spcPct val="150000"/>
              </a:lnSpc>
              <a:buFont typeface="Wingdings" pitchFamily="2" charset="2"/>
              <a:buChar char="ü"/>
            </a:pPr>
            <a:r>
              <a:rPr lang="en-IN" sz="2800" dirty="0" smtClean="0">
                <a:latin typeface="Goudy Old Style" pitchFamily="18" charset="0"/>
              </a:rPr>
              <a:t> HOG</a:t>
            </a:r>
            <a:r>
              <a:rPr lang="en-US" sz="2800" dirty="0" smtClean="0">
                <a:latin typeface="Goudy Old Style" pitchFamily="18" charset="0"/>
              </a:rPr>
              <a:t> Features</a:t>
            </a:r>
          </a:p>
          <a:p>
            <a:pPr>
              <a:lnSpc>
                <a:spcPct val="150000"/>
              </a:lnSpc>
              <a:buFont typeface="Wingdings" pitchFamily="2" charset="2"/>
              <a:buChar char="ü"/>
            </a:pPr>
            <a:r>
              <a:rPr lang="en-IN" sz="2800" dirty="0" smtClean="0">
                <a:latin typeface="Goudy Old Style" pitchFamily="18" charset="0"/>
              </a:rPr>
              <a:t> Sparse Representation Based Classification</a:t>
            </a:r>
          </a:p>
          <a:p>
            <a:pPr>
              <a:lnSpc>
                <a:spcPct val="150000"/>
              </a:lnSpc>
              <a:buFont typeface="Wingdings" pitchFamily="2" charset="2"/>
              <a:buChar char="ü"/>
            </a:pPr>
            <a:r>
              <a:rPr lang="en-IN" sz="2800" dirty="0" smtClean="0">
                <a:latin typeface="Goudy Old Style" pitchFamily="18" charset="0"/>
              </a:rPr>
              <a:t> Artificial Neural Networks</a:t>
            </a:r>
          </a:p>
          <a:p>
            <a:pPr>
              <a:lnSpc>
                <a:spcPct val="150000"/>
              </a:lnSpc>
              <a:buFont typeface="Wingdings" pitchFamily="2" charset="2"/>
              <a:buChar char="ü"/>
            </a:pPr>
            <a:r>
              <a:rPr lang="en-IN" sz="2800" dirty="0" smtClean="0">
                <a:latin typeface="Goudy Old Style" pitchFamily="18" charset="0"/>
              </a:rPr>
              <a:t> Deep Learning / Deep Neural Networks</a:t>
            </a:r>
          </a:p>
          <a:p>
            <a:pPr>
              <a:lnSpc>
                <a:spcPct val="150000"/>
              </a:lnSpc>
              <a:buFont typeface="Wingdings" pitchFamily="2" charset="2"/>
              <a:buChar char="ü"/>
            </a:pPr>
            <a:r>
              <a:rPr lang="en-IN" sz="2800" dirty="0" smtClean="0">
                <a:latin typeface="Goudy Old Style" pitchFamily="18" charset="0"/>
              </a:rPr>
              <a:t> Convolutional Neural Networks</a:t>
            </a:r>
          </a:p>
        </p:txBody>
      </p:sp>
    </p:spTree>
    <p:extLst>
      <p:ext uri="{BB962C8B-B14F-4D97-AF65-F5344CB8AC3E}">
        <p14:creationId xmlns="" xmlns:p14="http://schemas.microsoft.com/office/powerpoint/2010/main" val="3689543330"/>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066800"/>
            <a:ext cx="7086600" cy="584775"/>
          </a:xfrm>
          <a:prstGeom prst="rect">
            <a:avLst/>
          </a:prstGeom>
          <a:noFill/>
        </p:spPr>
        <p:txBody>
          <a:bodyPr wrap="square" rtlCol="0">
            <a:spAutoFit/>
          </a:bodyPr>
          <a:lstStyle/>
          <a:p>
            <a:r>
              <a:rPr lang="en-US" sz="3200" dirty="0">
                <a:latin typeface="Goudy Old Style" pitchFamily="18" charset="0"/>
                <a:cs typeface="FrankRuehl" pitchFamily="34" charset="-79"/>
              </a:rPr>
              <a:t>Problems Faced In Face Recognition</a:t>
            </a:r>
          </a:p>
        </p:txBody>
      </p:sp>
      <p:sp>
        <p:nvSpPr>
          <p:cNvPr id="4" name="TextBox 3"/>
          <p:cNvSpPr txBox="1"/>
          <p:nvPr/>
        </p:nvSpPr>
        <p:spPr>
          <a:xfrm>
            <a:off x="914400" y="2209800"/>
            <a:ext cx="5486400" cy="2677656"/>
          </a:xfrm>
          <a:prstGeom prst="rect">
            <a:avLst/>
          </a:prstGeom>
          <a:noFill/>
        </p:spPr>
        <p:txBody>
          <a:bodyPr wrap="square" rtlCol="0">
            <a:spAutoFit/>
          </a:bodyPr>
          <a:lstStyle/>
          <a:p>
            <a:pPr>
              <a:buFont typeface="Wingdings" pitchFamily="2" charset="2"/>
              <a:buChar char="Ø"/>
            </a:pPr>
            <a:r>
              <a:rPr lang="en-US" sz="2000" dirty="0">
                <a:latin typeface="Goudy Old Style" pitchFamily="18" charset="0"/>
              </a:rPr>
              <a:t> </a:t>
            </a:r>
            <a:r>
              <a:rPr lang="en-US" sz="2400" dirty="0">
                <a:latin typeface="Goudy Old Style" pitchFamily="18" charset="0"/>
              </a:rPr>
              <a:t>Pose Variation</a:t>
            </a:r>
          </a:p>
          <a:p>
            <a:pPr>
              <a:buFont typeface="Wingdings" pitchFamily="2" charset="2"/>
              <a:buChar char="Ø"/>
            </a:pPr>
            <a:endParaRPr lang="en-US" sz="2400" dirty="0">
              <a:latin typeface="Goudy Old Style" pitchFamily="18" charset="0"/>
            </a:endParaRPr>
          </a:p>
          <a:p>
            <a:pPr>
              <a:buFont typeface="Wingdings" pitchFamily="2" charset="2"/>
              <a:buChar char="Ø"/>
            </a:pPr>
            <a:r>
              <a:rPr lang="en-US" sz="2400" dirty="0">
                <a:latin typeface="Goudy Old Style" pitchFamily="18" charset="0"/>
              </a:rPr>
              <a:t> Illumination</a:t>
            </a:r>
          </a:p>
          <a:p>
            <a:pPr>
              <a:buFont typeface="Wingdings" pitchFamily="2" charset="2"/>
              <a:buChar char="Ø"/>
            </a:pPr>
            <a:endParaRPr lang="en-US" sz="2400" dirty="0">
              <a:latin typeface="Goudy Old Style" pitchFamily="18" charset="0"/>
            </a:endParaRPr>
          </a:p>
          <a:p>
            <a:pPr>
              <a:buFont typeface="Wingdings" pitchFamily="2" charset="2"/>
              <a:buChar char="Ø"/>
            </a:pPr>
            <a:r>
              <a:rPr lang="en-US" sz="2400" dirty="0">
                <a:latin typeface="Goudy Old Style" pitchFamily="18" charset="0"/>
              </a:rPr>
              <a:t> Occlusions</a:t>
            </a:r>
          </a:p>
          <a:p>
            <a:pPr>
              <a:buFont typeface="Wingdings" pitchFamily="2" charset="2"/>
              <a:buChar char="Ø"/>
            </a:pPr>
            <a:endParaRPr lang="en-US" sz="2400" dirty="0">
              <a:latin typeface="Goudy Old Style" pitchFamily="18" charset="0"/>
            </a:endParaRPr>
          </a:p>
          <a:p>
            <a:pPr>
              <a:buFont typeface="Wingdings" pitchFamily="2" charset="2"/>
              <a:buChar char="Ø"/>
            </a:pPr>
            <a:r>
              <a:rPr lang="en-US" sz="2400" dirty="0">
                <a:latin typeface="Goudy Old Style" pitchFamily="18" charset="0"/>
              </a:rPr>
              <a:t> Facial Expressions</a:t>
            </a:r>
            <a:endParaRPr lang="en-US" sz="2000" dirty="0">
              <a:latin typeface="Goudy Old Style" pitchFamily="18" charset="0"/>
            </a:endParaRPr>
          </a:p>
        </p:txBody>
      </p:sp>
      <p:sp>
        <p:nvSpPr>
          <p:cNvPr id="3" name="Slide Number Placeholder 2">
            <a:extLst>
              <a:ext uri="{FF2B5EF4-FFF2-40B4-BE49-F238E27FC236}">
                <a16:creationId xmlns="" xmlns:a16="http://schemas.microsoft.com/office/drawing/2014/main" id="{19DEDFFC-1419-460E-9D06-D176065CF199}"/>
              </a:ext>
            </a:extLst>
          </p:cNvPr>
          <p:cNvSpPr>
            <a:spLocks noGrp="1"/>
          </p:cNvSpPr>
          <p:nvPr>
            <p:ph type="sldNum" sz="quarter" idx="12"/>
          </p:nvPr>
        </p:nvSpPr>
        <p:spPr/>
        <p:txBody>
          <a:bodyPr/>
          <a:lstStyle/>
          <a:p>
            <a:fld id="{E6E1E688-53F6-4718-BF6E-84D90EF8442C}" type="slidenum">
              <a:rPr lang="en-US" smtClean="0"/>
              <a:pPr/>
              <a:t>8</a:t>
            </a:fld>
            <a:endParaRPr lang="en-US"/>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902F13-D8F5-4974-99AE-131A9AB4B560}"/>
              </a:ext>
            </a:extLst>
          </p:cNvPr>
          <p:cNvSpPr>
            <a:spLocks noGrp="1"/>
          </p:cNvSpPr>
          <p:nvPr>
            <p:ph type="title"/>
          </p:nvPr>
        </p:nvSpPr>
        <p:spPr>
          <a:xfrm>
            <a:off x="484584" y="452718"/>
            <a:ext cx="7053542" cy="842682"/>
          </a:xfrm>
        </p:spPr>
        <p:txBody>
          <a:bodyPr/>
          <a:lstStyle/>
          <a:p>
            <a:pPr marL="571500" indent="-571500">
              <a:buFont typeface="Wingdings" panose="05000000000000000000" pitchFamily="2" charset="2"/>
              <a:buChar char="Ø"/>
            </a:pPr>
            <a:r>
              <a:rPr lang="en-US" sz="4000" dirty="0">
                <a:latin typeface="Goudy Old Style" panose="02020502050305020303" pitchFamily="18" charset="0"/>
              </a:rPr>
              <a:t>Examples of Pose Variations</a:t>
            </a:r>
          </a:p>
        </p:txBody>
      </p:sp>
      <p:pic>
        <p:nvPicPr>
          <p:cNvPr id="3" name="Picture 2" descr="C:\Users\Sid\Desktop\Major project\New folder\tenor (5).gif">
            <a:extLst>
              <a:ext uri="{FF2B5EF4-FFF2-40B4-BE49-F238E27FC236}">
                <a16:creationId xmlns="" xmlns:a16="http://schemas.microsoft.com/office/drawing/2014/main" id="{94434057-7B56-4831-9253-A36476A0D930}"/>
              </a:ext>
            </a:extLst>
          </p:cNvPr>
          <p:cNvPicPr>
            <a:picLocks noChangeAspect="1" noChangeArrowheads="1" noCrop="1"/>
          </p:cNvPicPr>
          <p:nvPr/>
        </p:nvPicPr>
        <p:blipFill>
          <a:blip r:embed="rId2"/>
          <a:srcRect/>
          <a:stretch>
            <a:fillRect/>
          </a:stretch>
        </p:blipFill>
        <p:spPr bwMode="auto">
          <a:xfrm>
            <a:off x="449415" y="1828800"/>
            <a:ext cx="3877255" cy="3581400"/>
          </a:xfrm>
          <a:prstGeom prst="rect">
            <a:avLst/>
          </a:prstGeom>
          <a:noFill/>
        </p:spPr>
      </p:pic>
      <p:pic>
        <p:nvPicPr>
          <p:cNvPr id="4" name="Picture 3" descr="C:\Users\Sid\Desktop\Major project\New folder\tenor.gif">
            <a:extLst>
              <a:ext uri="{FF2B5EF4-FFF2-40B4-BE49-F238E27FC236}">
                <a16:creationId xmlns="" xmlns:a16="http://schemas.microsoft.com/office/drawing/2014/main" id="{20AF7ADA-6DD6-4E22-BD01-37F2154557C2}"/>
              </a:ext>
            </a:extLst>
          </p:cNvPr>
          <p:cNvPicPr>
            <a:picLocks noChangeAspect="1" noChangeArrowheads="1" noCrop="1"/>
          </p:cNvPicPr>
          <p:nvPr/>
        </p:nvPicPr>
        <p:blipFill>
          <a:blip r:embed="rId3"/>
          <a:srcRect/>
          <a:stretch>
            <a:fillRect/>
          </a:stretch>
        </p:blipFill>
        <p:spPr bwMode="auto">
          <a:xfrm>
            <a:off x="4953000" y="1828800"/>
            <a:ext cx="3741585" cy="3581400"/>
          </a:xfrm>
          <a:prstGeom prst="rect">
            <a:avLst/>
          </a:prstGeom>
          <a:noFill/>
        </p:spPr>
      </p:pic>
      <p:sp>
        <p:nvSpPr>
          <p:cNvPr id="5" name="Slide Number Placeholder 4">
            <a:extLst>
              <a:ext uri="{FF2B5EF4-FFF2-40B4-BE49-F238E27FC236}">
                <a16:creationId xmlns="" xmlns:a16="http://schemas.microsoft.com/office/drawing/2014/main" id="{3533C7EB-6E4B-4BDE-B97C-06F2B64E2B0F}"/>
              </a:ext>
            </a:extLst>
          </p:cNvPr>
          <p:cNvSpPr>
            <a:spLocks noGrp="1"/>
          </p:cNvSpPr>
          <p:nvPr>
            <p:ph type="sldNum" sz="quarter" idx="12"/>
          </p:nvPr>
        </p:nvSpPr>
        <p:spPr/>
        <p:txBody>
          <a:bodyPr/>
          <a:lstStyle/>
          <a:p>
            <a:fld id="{E6E1E688-53F6-4718-BF6E-84D90EF8442C}" type="slidenum">
              <a:rPr lang="en-US" smtClean="0"/>
              <a:pPr/>
              <a:t>9</a:t>
            </a:fld>
            <a:endParaRPr lang="en-US"/>
          </a:p>
        </p:txBody>
      </p:sp>
    </p:spTree>
    <p:extLst>
      <p:ext uri="{BB962C8B-B14F-4D97-AF65-F5344CB8AC3E}">
        <p14:creationId xmlns="" xmlns:p14="http://schemas.microsoft.com/office/powerpoint/2010/main" val="3796110977"/>
      </p:ext>
    </p:extLst>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930</TotalTime>
  <Words>1301</Words>
  <Application>Microsoft Office PowerPoint</Application>
  <PresentationFormat>On-screen Show (4:3)</PresentationFormat>
  <Paragraphs>187</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Ion</vt:lpstr>
      <vt:lpstr>Slide 1</vt:lpstr>
      <vt:lpstr>Slide 2</vt:lpstr>
      <vt:lpstr>Motivation</vt:lpstr>
      <vt:lpstr>Abstract</vt:lpstr>
      <vt:lpstr>Objective</vt:lpstr>
      <vt:lpstr>Project Flow</vt:lpstr>
      <vt:lpstr>Literature Survey</vt:lpstr>
      <vt:lpstr>Slide 8</vt:lpstr>
      <vt:lpstr>Examples of Pose Variations</vt:lpstr>
      <vt:lpstr>Examples of Illumination</vt:lpstr>
      <vt:lpstr>Examples of Occlusions</vt:lpstr>
      <vt:lpstr>Examples of Facial Expressions</vt:lpstr>
      <vt:lpstr>CNNs</vt:lpstr>
      <vt:lpstr>Slide 14</vt:lpstr>
      <vt:lpstr>Slide 15</vt:lpstr>
      <vt:lpstr>Slide 16</vt:lpstr>
      <vt:lpstr>Slide 17</vt:lpstr>
      <vt:lpstr>Slide 18</vt:lpstr>
      <vt:lpstr>Slide 19</vt:lpstr>
      <vt:lpstr>Alternative Methods</vt:lpstr>
      <vt:lpstr>Slide 21</vt:lpstr>
      <vt:lpstr>Slide 22</vt:lpstr>
      <vt:lpstr>Slide 23</vt:lpstr>
      <vt:lpstr>Slide 24</vt:lpstr>
      <vt:lpstr>Conclusion</vt:lpstr>
      <vt:lpstr>Future Scope</vt:lpstr>
      <vt:lpstr>References</vt:lpstr>
      <vt:lpstr>Slide 28</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dc:creator>
  <cp:lastModifiedBy>Windows User</cp:lastModifiedBy>
  <cp:revision>121</cp:revision>
  <dcterms:created xsi:type="dcterms:W3CDTF">2018-12-10T13:19:38Z</dcterms:created>
  <dcterms:modified xsi:type="dcterms:W3CDTF">2019-04-11T17:20:07Z</dcterms:modified>
</cp:coreProperties>
</file>